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31"/>
  </p:notesMasterIdLst>
  <p:sldIdLst>
    <p:sldId id="256" r:id="rId2"/>
    <p:sldId id="257" r:id="rId3"/>
    <p:sldId id="262" r:id="rId4"/>
    <p:sldId id="285" r:id="rId5"/>
    <p:sldId id="258" r:id="rId6"/>
    <p:sldId id="259" r:id="rId7"/>
    <p:sldId id="260" r:id="rId8"/>
    <p:sldId id="261" r:id="rId9"/>
    <p:sldId id="263" r:id="rId10"/>
    <p:sldId id="264" r:id="rId11"/>
    <p:sldId id="279" r:id="rId12"/>
    <p:sldId id="265" r:id="rId13"/>
    <p:sldId id="278" r:id="rId14"/>
    <p:sldId id="284" r:id="rId15"/>
    <p:sldId id="280" r:id="rId16"/>
    <p:sldId id="283" r:id="rId17"/>
    <p:sldId id="286" r:id="rId18"/>
    <p:sldId id="276" r:id="rId19"/>
    <p:sldId id="277" r:id="rId20"/>
    <p:sldId id="266" r:id="rId21"/>
    <p:sldId id="267" r:id="rId22"/>
    <p:sldId id="268" r:id="rId23"/>
    <p:sldId id="269" r:id="rId24"/>
    <p:sldId id="270" r:id="rId25"/>
    <p:sldId id="271" r:id="rId26"/>
    <p:sldId id="272" r:id="rId27"/>
    <p:sldId id="273" r:id="rId28"/>
    <p:sldId id="274" r:id="rId29"/>
    <p:sldId id="282" r:id="rId30"/>
  </p:sldIdLst>
  <p:sldSz cx="9144000" cy="6858000" type="screen4x3"/>
  <p:notesSz cx="6858000" cy="9144000"/>
  <p:embeddedFontLst>
    <p:embeddedFont>
      <p:font typeface="Arial Black" panose="020B0A04020102020204" pitchFamily="34" charset="0"/>
      <p:bold r:id="rId32"/>
    </p:embeddedFont>
    <p:embeddedFont>
      <p:font typeface="Calibri" panose="020F050202020403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6536" autoAdjust="0"/>
    <p:restoredTop sz="95141" autoAdjust="0"/>
  </p:normalViewPr>
  <p:slideViewPr>
    <p:cSldViewPr snapToGrid="0">
      <p:cViewPr varScale="1">
        <p:scale>
          <a:sx n="85" d="100"/>
          <a:sy n="85" d="100"/>
        </p:scale>
        <p:origin x="1812" y="90"/>
      </p:cViewPr>
      <p:guideLst/>
    </p:cSldViewPr>
  </p:slideViewPr>
  <p:outlineViewPr>
    <p:cViewPr>
      <p:scale>
        <a:sx n="33" d="100"/>
        <a:sy n="33" d="100"/>
      </p:scale>
      <p:origin x="0" y="-144"/>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164847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2" name="Shape 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2226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8" name="Shape 14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9" name="Shape 14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0766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Moon occulting Aldebaran on March 4 at about 11:05pm EST</a:t>
            </a:r>
          </a:p>
          <a:p>
            <a:r>
              <a:rPr lang="en-US" sz="1200" b="0" i="0" u="none" strike="noStrike" kern="1200" cap="none" dirty="0">
                <a:solidFill>
                  <a:schemeClr val="dk1"/>
                </a:solidFill>
                <a:effectLst/>
                <a:latin typeface="Calibri"/>
                <a:cs typeface="Calibri"/>
                <a:sym typeface="Calibri"/>
              </a:rPr>
              <a:t>HAL’s March Public Star Party</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9445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Richard Orr</a:t>
            </a:r>
          </a:p>
        </p:txBody>
      </p:sp>
      <p:sp>
        <p:nvSpPr>
          <p:cNvPr id="155" name="Shape 15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0218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Gary </a:t>
            </a:r>
            <a:r>
              <a:rPr lang="en-US" sz="1200" b="0" i="0" u="none" strike="noStrike" kern="1200" cap="none" dirty="0" err="1">
                <a:solidFill>
                  <a:schemeClr val="dk1"/>
                </a:solidFill>
                <a:effectLst/>
                <a:latin typeface="Calibri"/>
                <a:ea typeface="Calibri"/>
                <a:cs typeface="Calibri"/>
                <a:sym typeface="Calibri"/>
              </a:rPr>
              <a:t>Frishkorn</a:t>
            </a:r>
            <a:r>
              <a:rPr lang="en-US" sz="1200" b="0" i="0" u="none" strike="noStrike" kern="1200" cap="none" baseline="0" dirty="0">
                <a:solidFill>
                  <a:schemeClr val="dk1"/>
                </a:solidFill>
                <a:effectLst/>
                <a:latin typeface="Calibri"/>
                <a:ea typeface="Calibri"/>
                <a:cs typeface="Calibri"/>
                <a:sym typeface="Calibri"/>
              </a:rPr>
              <a:t> - o</a:t>
            </a:r>
            <a:r>
              <a:rPr lang="en-US" sz="1200" b="0" i="0" u="none" strike="noStrike" kern="1200" cap="none" dirty="0">
                <a:solidFill>
                  <a:schemeClr val="dk1"/>
                </a:solidFill>
                <a:effectLst/>
                <a:latin typeface="Calibri"/>
                <a:ea typeface="Calibri"/>
                <a:cs typeface="Calibri"/>
                <a:sym typeface="Calibri"/>
              </a:rPr>
              <a:t>bservations were made with a </a:t>
            </a:r>
            <a:r>
              <a:rPr lang="en-US" sz="1200" b="1" i="0" u="none" strike="noStrike" kern="1200" cap="none" baseline="0" dirty="0">
                <a:solidFill>
                  <a:schemeClr val="dk1"/>
                </a:solidFill>
                <a:effectLst/>
                <a:latin typeface="Calibri"/>
                <a:ea typeface="Calibri"/>
                <a:cs typeface="Calibri"/>
                <a:sym typeface="Calibri"/>
              </a:rPr>
              <a:t>home-built 6" binocular</a:t>
            </a:r>
            <a:r>
              <a:rPr lang="en-US" sz="1200" b="0" i="0" u="none" strike="noStrike" kern="1200" cap="none" dirty="0">
                <a:solidFill>
                  <a:schemeClr val="dk1"/>
                </a:solidFill>
                <a:effectLst/>
                <a:latin typeface="Calibri"/>
                <a:ea typeface="Calibri"/>
                <a:cs typeface="Calibri"/>
                <a:sym typeface="Calibri"/>
              </a:rPr>
              <a:t>.  The pencil sketch was scanned and inverted.</a:t>
            </a:r>
          </a:p>
          <a:p>
            <a:br>
              <a:rPr lang="en-US" sz="1200" b="0" i="0" u="none" strike="noStrike" kern="1200" cap="none" dirty="0">
                <a:solidFill>
                  <a:schemeClr val="dk1"/>
                </a:solidFill>
                <a:effectLst/>
                <a:latin typeface="Calibri"/>
                <a:ea typeface="Calibri"/>
                <a:cs typeface="Calibri"/>
                <a:sym typeface="Calibri"/>
              </a:rPr>
            </a:br>
            <a:r>
              <a:rPr lang="en-US" sz="1200" b="0" i="0" u="none" strike="noStrike" kern="1200" cap="none" dirty="0">
                <a:solidFill>
                  <a:schemeClr val="dk1"/>
                </a:solidFill>
                <a:effectLst/>
                <a:latin typeface="Calibri"/>
                <a:ea typeface="Calibri"/>
                <a:cs typeface="Calibri"/>
                <a:sym typeface="Calibri"/>
              </a:rPr>
              <a:t>Attached is a pencil sketch I made last month of comet P45 (Honda-</a:t>
            </a:r>
            <a:r>
              <a:rPr lang="en-US" sz="1200" b="0" i="0" u="none" strike="noStrike" kern="1200" cap="none" dirty="0" err="1">
                <a:solidFill>
                  <a:schemeClr val="dk1"/>
                </a:solidFill>
                <a:effectLst/>
                <a:latin typeface="Calibri"/>
                <a:ea typeface="Calibri"/>
                <a:cs typeface="Calibri"/>
                <a:sym typeface="Calibri"/>
              </a:rPr>
              <a:t>Mrkos</a:t>
            </a:r>
            <a:r>
              <a:rPr lang="en-US" sz="1200" b="0" i="0" u="none" strike="noStrike" kern="1200" cap="none" dirty="0">
                <a:solidFill>
                  <a:schemeClr val="dk1"/>
                </a:solidFill>
                <a:effectLst/>
                <a:latin typeface="Calibri"/>
                <a:ea typeface="Calibri"/>
                <a:cs typeface="Calibri"/>
                <a:sym typeface="Calibri"/>
              </a:rPr>
              <a:t>-</a:t>
            </a:r>
            <a:r>
              <a:rPr lang="en-US" sz="1200" b="0" i="0" u="none" strike="noStrike" kern="1200" cap="none" dirty="0" err="1">
                <a:solidFill>
                  <a:schemeClr val="dk1"/>
                </a:solidFill>
                <a:effectLst/>
                <a:latin typeface="Calibri"/>
                <a:ea typeface="Calibri"/>
                <a:cs typeface="Calibri"/>
                <a:sym typeface="Calibri"/>
              </a:rPr>
              <a:t>Pajdusakova</a:t>
            </a:r>
            <a:r>
              <a:rPr lang="en-US" sz="1200" b="0" i="0" u="none" strike="noStrike" kern="1200" cap="none" dirty="0">
                <a:solidFill>
                  <a:schemeClr val="dk1"/>
                </a:solidFill>
                <a:effectLst/>
                <a:latin typeface="Calibri"/>
                <a:ea typeface="Calibri"/>
                <a:cs typeface="Calibri"/>
                <a:sym typeface="Calibri"/>
              </a:rPr>
              <a:t>).  The comet is the large, round diffuse object slightly below center.  The smaller, more intense object at center is galaxy NGC-4414 shining through P45's coma!  Initially, unaware a galaxy was in the field, it was assumed to be the comet.  But when it hadn't appeared to move in nearly an hour, charts were checked more carefully.  Finally, it was recognized there were actually two objects. And after about another hour of observing, the comet's larger but far more difficult coma was detected moving westward in the star-field.</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5516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 </a:t>
            </a:r>
            <a:r>
              <a:rPr lang="en-US" dirty="0" err="1"/>
              <a:t>Miskiewicz</a:t>
            </a:r>
            <a:r>
              <a:rPr lang="en-US" baseline="0" dirty="0"/>
              <a:t> – a few slow moments while hosting the HAL Public Star Party on March 4</a:t>
            </a:r>
            <a:r>
              <a:rPr lang="en-US" baseline="30000" dirty="0"/>
              <a:t>th</a:t>
            </a:r>
            <a:r>
              <a:rPr lang="en-US" baseline="0" dirty="0"/>
              <a:t>.</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8937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Messier 78 and Barnard's Loop:</a:t>
            </a:r>
          </a:p>
          <a:p>
            <a:r>
              <a:rPr lang="en-US" sz="1200" b="0" i="0" u="none" strike="noStrike" kern="1200" cap="none" dirty="0">
                <a:solidFill>
                  <a:schemeClr val="dk1"/>
                </a:solidFill>
                <a:effectLst/>
                <a:latin typeface="Calibri"/>
                <a:ea typeface="Calibri"/>
                <a:cs typeface="Calibri"/>
                <a:sym typeface="Calibri"/>
              </a:rPr>
              <a:t>This was imaged during an impromptu back on Feb 20. Mike joined me at AR and the clear skies came and went with high thin clouds ruling most of the night. I imaged even with the clouds, collecting whatever photons I could with my QSI 683 and LRGB filters(5 min subs each channel x8). I tried collecting narrow band data but with Orion setting I only collected 2 Ha subs so I did not include them in this image. For fellow imagers, my equipment failed to dither correctly and only my Luminance Flats were collected so I had to create synthetic flats for the other channels and a lot of post processing</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9071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The first slide represents the sequence of light curves of a disintegrating </a:t>
            </a:r>
            <a:r>
              <a:rPr lang="en-US" sz="1200" b="0" i="0" u="none" strike="noStrike" kern="1200" cap="none" dirty="0" err="1">
                <a:solidFill>
                  <a:schemeClr val="dk1"/>
                </a:solidFill>
                <a:effectLst/>
                <a:latin typeface="Calibri"/>
                <a:ea typeface="Calibri"/>
                <a:cs typeface="Calibri"/>
                <a:sym typeface="Calibri"/>
              </a:rPr>
              <a:t>planetesimal</a:t>
            </a:r>
            <a:r>
              <a:rPr lang="en-US" sz="1200" b="0" i="0" u="none" strike="noStrike" kern="1200" cap="none" dirty="0">
                <a:solidFill>
                  <a:schemeClr val="dk1"/>
                </a:solidFill>
                <a:effectLst/>
                <a:latin typeface="Calibri"/>
                <a:ea typeface="Calibri"/>
                <a:cs typeface="Calibri"/>
                <a:sym typeface="Calibri"/>
              </a:rPr>
              <a:t>, whose story was published in the latest Sky &amp; Telescope issue by my friend Mario Motta (I had helped him develop these curves and, in fact, I had presented these at one of last year's HAL meeting). By the middle of last year, the object seemed to have completely disintegrated. Then, earlier this year, it (or some other object) was seen to come back! So, in early February, I was contacted by the principal investigator from Harvard about needing some amateur astronomers to  observe this weird system on the night of February 18 at the same time he had time on Hubble to view it in the UV. So, I had amateurs lined up with from Boston to Chile. Unfortunately, I was the only one who was able to capture it due to weather issues at the other locations. So my light curve (second slide) was the only one of the group that he found useful!</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0296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62" name="Shape 16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20</a:t>
            </a:fld>
            <a:endParaRPr lang="en-US"/>
          </a:p>
        </p:txBody>
      </p:sp>
    </p:spTree>
    <p:extLst>
      <p:ext uri="{BB962C8B-B14F-4D97-AF65-F5344CB8AC3E}">
        <p14:creationId xmlns:p14="http://schemas.microsoft.com/office/powerpoint/2010/main" val="2357700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70" name="Shape 170"/>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21</a:t>
            </a:fld>
            <a:endParaRPr lang="en-US"/>
          </a:p>
        </p:txBody>
      </p:sp>
    </p:spTree>
    <p:extLst>
      <p:ext uri="{BB962C8B-B14F-4D97-AF65-F5344CB8AC3E}">
        <p14:creationId xmlns:p14="http://schemas.microsoft.com/office/powerpoint/2010/main" val="2362748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7" name="Shape 177"/>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8" name="Shape 178"/>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133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Favorite star party - regional or HAL</a:t>
            </a: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0848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86" name="Shape 186"/>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23</a:t>
            </a:fld>
            <a:endParaRPr lang="en-US"/>
          </a:p>
        </p:txBody>
      </p:sp>
    </p:spTree>
    <p:extLst>
      <p:ext uri="{BB962C8B-B14F-4D97-AF65-F5344CB8AC3E}">
        <p14:creationId xmlns:p14="http://schemas.microsoft.com/office/powerpoint/2010/main" val="394664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94" name="Shape 19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24</a:t>
            </a:fld>
            <a:endParaRPr lang="en-US"/>
          </a:p>
        </p:txBody>
      </p:sp>
    </p:spTree>
    <p:extLst>
      <p:ext uri="{BB962C8B-B14F-4D97-AF65-F5344CB8AC3E}">
        <p14:creationId xmlns:p14="http://schemas.microsoft.com/office/powerpoint/2010/main" val="2956288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02" name="Shape 20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25</a:t>
            </a:fld>
            <a:endParaRPr lang="en-US"/>
          </a:p>
        </p:txBody>
      </p:sp>
    </p:spTree>
    <p:extLst>
      <p:ext uri="{BB962C8B-B14F-4D97-AF65-F5344CB8AC3E}">
        <p14:creationId xmlns:p14="http://schemas.microsoft.com/office/powerpoint/2010/main" val="2943013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09" name="Shape 209"/>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26</a:t>
            </a:fld>
            <a:endParaRPr lang="en-US"/>
          </a:p>
        </p:txBody>
      </p:sp>
    </p:spTree>
    <p:extLst>
      <p:ext uri="{BB962C8B-B14F-4D97-AF65-F5344CB8AC3E}">
        <p14:creationId xmlns:p14="http://schemas.microsoft.com/office/powerpoint/2010/main" val="2459224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16" name="Shape 216"/>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27</a:t>
            </a:fld>
            <a:endParaRPr lang="en-US"/>
          </a:p>
        </p:txBody>
      </p:sp>
    </p:spTree>
    <p:extLst>
      <p:ext uri="{BB962C8B-B14F-4D97-AF65-F5344CB8AC3E}">
        <p14:creationId xmlns:p14="http://schemas.microsoft.com/office/powerpoint/2010/main" val="1928295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 collection of summer time showcase objects that are easy to star-hop to.</a:t>
            </a:r>
          </a:p>
        </p:txBody>
      </p:sp>
      <p:sp>
        <p:nvSpPr>
          <p:cNvPr id="223" name="Shape 223"/>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6720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9" name="Shape 22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0" name="Shape 23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6185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Mention the HAL Yahoo group has over 400 members, and the Facebook group has 282 members.  Obviously, not all of those folks are HAL members, but they are all astronomy enthusiasts</a:t>
            </a:r>
          </a:p>
        </p:txBody>
      </p:sp>
      <p:sp>
        <p:nvSpPr>
          <p:cNvPr id="134" name="Shape 13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051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Ron Schwartz sent me the most recent Excel spreadsheet of the HAL Library contents yesterday.  I have now replaced the previous library database contents with the new file.  You can check it out on-line now via your HAL website log-in.  In this version we are up to 175 books, CDs, or DVDs.</a:t>
            </a:r>
          </a:p>
          <a:p>
            <a:r>
              <a:rPr lang="en-US" sz="1200" b="0" i="0" u="none" strike="noStrike" kern="1200" cap="none" dirty="0">
                <a:solidFill>
                  <a:schemeClr val="dk1"/>
                </a:solidFill>
                <a:effectLst/>
                <a:latin typeface="Calibri"/>
                <a:ea typeface="Calibri"/>
                <a:cs typeface="Calibri"/>
                <a:sym typeface="Calibri"/>
              </a:rPr>
              <a:t> </a:t>
            </a:r>
          </a:p>
          <a:p>
            <a:r>
              <a:rPr lang="en-US" sz="1200" b="0" i="0" u="none" strike="noStrike" kern="1200" cap="none" dirty="0">
                <a:solidFill>
                  <a:schemeClr val="dk1"/>
                </a:solidFill>
                <a:effectLst/>
                <a:latin typeface="Calibri"/>
                <a:ea typeface="Calibri"/>
                <a:cs typeface="Calibri"/>
                <a:sym typeface="Calibri"/>
              </a:rPr>
              <a:t>My next step, which may take a week or so, is to create an edit capability so that library staff members can add, modify, or delete library contents. This would include the capability to edit the fields that show that a book has been checked out, when, and by whom.</a:t>
            </a:r>
          </a:p>
          <a:p>
            <a:r>
              <a:rPr lang="en-US" sz="1200" b="0" i="0" u="none" strike="noStrike" kern="1200" cap="none" dirty="0">
                <a:solidFill>
                  <a:schemeClr val="dk1"/>
                </a:solidFill>
                <a:effectLst/>
                <a:latin typeface="Calibri"/>
                <a:ea typeface="Calibri"/>
                <a:cs typeface="Calibri"/>
                <a:sym typeface="Calibri"/>
              </a:rPr>
              <a:t> </a:t>
            </a:r>
          </a:p>
          <a:p>
            <a:r>
              <a:rPr lang="en-US" sz="1200" b="0" i="0" u="none" strike="noStrike" kern="1200" cap="none" dirty="0">
                <a:solidFill>
                  <a:schemeClr val="dk1"/>
                </a:solidFill>
                <a:effectLst/>
                <a:latin typeface="Calibri"/>
                <a:ea typeface="Calibri"/>
                <a:cs typeface="Calibri"/>
                <a:sym typeface="Calibri"/>
              </a:rPr>
              <a:t>Once that is up and running we can discuss how a member interface with the database should work that will allow members to initiate the check-out process.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2007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9" name="Shape 9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0" name="Shape 10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78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7" name="Shape 1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8" name="Shape 10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1947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5" name="Shape 115"/>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6" name="Shape 116"/>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0337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March 25</a:t>
            </a:r>
            <a:r>
              <a:rPr lang="en-US" sz="1200" b="0" i="0" u="none" strike="noStrike" cap="none" baseline="30000" dirty="0">
                <a:solidFill>
                  <a:schemeClr val="dk1"/>
                </a:solidFill>
                <a:latin typeface="Calibri"/>
                <a:ea typeface="Calibri"/>
                <a:cs typeface="Calibri"/>
                <a:sym typeface="Calibri"/>
              </a:rPr>
              <a:t>th</a:t>
            </a:r>
            <a:r>
              <a:rPr lang="en-US" sz="1200" b="0" i="0" u="none" strike="noStrike" cap="none" dirty="0">
                <a:solidFill>
                  <a:schemeClr val="dk1"/>
                </a:solidFill>
                <a:latin typeface="Calibri"/>
                <a:ea typeface="Calibri"/>
                <a:cs typeface="Calibri"/>
                <a:sym typeface="Calibri"/>
              </a:rPr>
              <a:t> is HAL’s Member’s only Star Party</a:t>
            </a:r>
            <a:r>
              <a:rPr lang="en-US" sz="1200" b="0" i="0" u="none" strike="noStrike" cap="none" baseline="0" dirty="0">
                <a:solidFill>
                  <a:schemeClr val="dk1"/>
                </a:solidFill>
                <a:latin typeface="Calibri"/>
                <a:ea typeface="Calibri"/>
                <a:cs typeface="Calibri"/>
                <a:sym typeface="Calibri"/>
              </a:rPr>
              <a:t> – attempt to spot Venus on that morning and come out to see it again at the star party.</a:t>
            </a:r>
            <a:endParaRPr sz="1200" b="0" i="0" u="none" strike="noStrike" cap="none" dirty="0">
              <a:solidFill>
                <a:schemeClr val="dk1"/>
              </a:solidFill>
              <a:latin typeface="Calibri"/>
              <a:ea typeface="Calibri"/>
              <a:cs typeface="Calibri"/>
              <a:sym typeface="Calibri"/>
            </a:endParaRPr>
          </a:p>
        </p:txBody>
      </p:sp>
      <p:sp>
        <p:nvSpPr>
          <p:cNvPr id="125" name="Shape 125"/>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6725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Elizabeth has pursued a lifelong love of astronomy as an amateur astronomer. Professionally, she worked for nine years at Melton Memorial Observatory in Columbia, SC where she was known as “Telescope Goddess”</a:t>
            </a:r>
          </a:p>
          <a:p>
            <a:pPr marL="0" marR="0" lvl="0" indent="0" algn="l" rtl="0">
              <a:spcBef>
                <a:spcPts val="0"/>
              </a:spcBef>
              <a:buSzPct val="25000"/>
              <a:buNone/>
            </a:pPr>
            <a:endParaRPr/>
          </a:p>
          <a:p>
            <a:pPr marL="0" marR="0" lvl="0" indent="0" algn="l" rtl="0">
              <a:spcBef>
                <a:spcPts val="0"/>
              </a:spcBef>
              <a:buSzPct val="25000"/>
              <a:buNone/>
            </a:pPr>
            <a:r>
              <a:rPr lang="en-US"/>
              <a:t>She is presently director of the UMD Observatory, which was dedicated in 1964 and was established as a teaching facility. A public program was added and those Open Houses continue today. While maintaining the existing educational and public outreach portions, Elizabeth has also established new outreach initiatives since taking over in May 2002. A challenge from a student and a change in the program she mentored led to starting a research program with undergrad students.</a:t>
            </a:r>
          </a:p>
          <a:p>
            <a:pPr marL="0" marR="0" lvl="0" indent="0" algn="l" rtl="0">
              <a:spcBef>
                <a:spcPts val="0"/>
              </a:spcBef>
              <a:buSzPct val="25000"/>
              <a:buNone/>
            </a:pPr>
            <a:endParaRPr/>
          </a:p>
          <a:p>
            <a:pPr marL="0" marR="0" lvl="0" indent="0" algn="l" rtl="0">
              <a:spcBef>
                <a:spcPts val="0"/>
              </a:spcBef>
              <a:buSzPct val="25000"/>
              <a:buNone/>
            </a:pPr>
            <a:r>
              <a:rPr lang="en-US"/>
              <a:t>She has been published in Sky and Telescope, and Space Science Reviews regarding her public education and outreach support to the Deep Impact comet mission. She she has earned BS and MS degrees in Physics at University of South Carolina. </a:t>
            </a:r>
          </a:p>
          <a:p>
            <a:pPr marL="0" marR="0" lvl="0" indent="0" algn="l" rtl="0">
              <a:spcBef>
                <a:spcPts val="0"/>
              </a:spcBef>
              <a:buSzPct val="25000"/>
              <a:buNone/>
            </a:pPr>
            <a:endParaRPr/>
          </a:p>
          <a:p>
            <a:pPr marL="0" marR="0" lvl="0" indent="0" algn="l" rtl="0">
              <a:spcBef>
                <a:spcPts val="0"/>
              </a:spcBef>
              <a:buSzPct val="25000"/>
              <a:buNone/>
            </a:pPr>
            <a:r>
              <a:rPr lang="en-US"/>
              <a:t>As I began lining up 2017 guest speakers, Elizabeth received my first invitation. This is driven by my desire to find new and interesting ways to use HALO to support HAL’s mission.</a:t>
            </a:r>
          </a:p>
        </p:txBody>
      </p:sp>
      <p:sp>
        <p:nvSpPr>
          <p:cNvPr id="142" name="Shape 1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5834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ctr"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b="0" i="0" u="none" strike="noStrike" cap="none">
                <a:solidFill>
                  <a:schemeClr val="lt1"/>
                </a:solidFill>
                <a:latin typeface="Calibri"/>
                <a:ea typeface="Calibri"/>
                <a:cs typeface="Calibri"/>
                <a:sym typeface="Calibri"/>
              </a:rPr>
              <a:t>‹#›</a:t>
            </a:fld>
            <a:endParaRPr lang="en-US" sz="16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pic>
        <p:nvPicPr>
          <p:cNvPr id="27" name="Shape 27" descr="m46m47_hetlage_f.jpg"/>
          <p:cNvPicPr preferRelativeResize="0"/>
          <p:nvPr/>
        </p:nvPicPr>
        <p:blipFill rotWithShape="1">
          <a:blip r:embed="rId2">
            <a:alphaModFix/>
          </a:blip>
          <a:srcRect l="3514" r="4188"/>
          <a:stretch/>
        </p:blipFill>
        <p:spPr>
          <a:xfrm>
            <a:off x="0" y="0"/>
            <a:ext cx="9144000" cy="6858000"/>
          </a:xfrm>
          <a:prstGeom prst="rect">
            <a:avLst/>
          </a:prstGeom>
          <a:noFill/>
          <a:ln>
            <a:noFill/>
          </a:ln>
        </p:spPr>
      </p:pic>
      <p:sp>
        <p:nvSpPr>
          <p:cNvPr id="28" name="Shape 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FFFF00"/>
              </a:buClr>
              <a:buFont typeface="Times New Roman"/>
              <a:buNone/>
              <a:defRPr sz="4800" b="0" i="0" u="none" strike="noStrike" cap="none">
                <a:solidFill>
                  <a:srgbClr val="FFFF0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88900" algn="l" rtl="0">
              <a:spcBef>
                <a:spcPts val="800"/>
              </a:spcBef>
              <a:buClr>
                <a:srgbClr val="FFFF00"/>
              </a:buClr>
              <a:buSzPct val="100000"/>
              <a:buFont typeface="Arial"/>
              <a:buChar char="•"/>
              <a:defRPr sz="4000" b="0" i="0" u="none" strike="noStrike" cap="none">
                <a:solidFill>
                  <a:srgbClr val="FFFF00"/>
                </a:solidFill>
                <a:latin typeface="Times New Roman"/>
                <a:ea typeface="Times New Roman"/>
                <a:cs typeface="Times New Roman"/>
                <a:sym typeface="Times New Roman"/>
              </a:defRPr>
            </a:lvl1pPr>
            <a:lvl2pPr marL="742950" marR="0" lvl="1" indent="-57150" algn="l" rtl="0">
              <a:spcBef>
                <a:spcPts val="720"/>
              </a:spcBef>
              <a:buClr>
                <a:srgbClr val="FFFF00"/>
              </a:buClr>
              <a:buSzPct val="100000"/>
              <a:buFont typeface="Arial"/>
              <a:buChar char="–"/>
              <a:defRPr sz="3600" b="0" i="0" u="none" strike="noStrike" cap="none">
                <a:solidFill>
                  <a:srgbClr val="FFFF00"/>
                </a:solidFill>
                <a:latin typeface="Times New Roman"/>
                <a:ea typeface="Times New Roman"/>
                <a:cs typeface="Times New Roman"/>
                <a:sym typeface="Times New Roman"/>
              </a:defRPr>
            </a:lvl2pPr>
            <a:lvl3pPr marL="1143000" marR="0" lvl="2" indent="-25400" algn="l" rtl="0">
              <a:spcBef>
                <a:spcPts val="640"/>
              </a:spcBef>
              <a:buClr>
                <a:srgbClr val="FFFF00"/>
              </a:buClr>
              <a:buSzPct val="100000"/>
              <a:buFont typeface="Arial"/>
              <a:buChar char="•"/>
              <a:defRPr sz="3200" b="0" i="0" u="none" strike="noStrike" cap="none">
                <a:solidFill>
                  <a:srgbClr val="FFFF00"/>
                </a:solidFill>
                <a:latin typeface="Times New Roman"/>
                <a:ea typeface="Times New Roman"/>
                <a:cs typeface="Times New Roman"/>
                <a:sym typeface="Times New Roman"/>
              </a:defRPr>
            </a:lvl3pPr>
            <a:lvl4pPr marL="1600200" marR="0" lvl="3" indent="-50800" algn="l" rtl="0">
              <a:spcBef>
                <a:spcPts val="560"/>
              </a:spcBef>
              <a:buClr>
                <a:srgbClr val="FFFF00"/>
              </a:buClr>
              <a:buSzPct val="100000"/>
              <a:buFont typeface="Arial"/>
              <a:buChar char="–"/>
              <a:defRPr sz="2800" b="0" i="0" u="none" strike="noStrike" cap="none">
                <a:solidFill>
                  <a:srgbClr val="FFFF00"/>
                </a:solidFill>
                <a:latin typeface="Times New Roman"/>
                <a:ea typeface="Times New Roman"/>
                <a:cs typeface="Times New Roman"/>
                <a:sym typeface="Times New Roman"/>
              </a:defRPr>
            </a:lvl4pPr>
            <a:lvl5pPr marL="2057400" marR="0" lvl="4" indent="-76200" algn="l" rtl="0">
              <a:spcBef>
                <a:spcPts val="480"/>
              </a:spcBef>
              <a:buClr>
                <a:srgbClr val="FFFF00"/>
              </a:buClr>
              <a:buSzPct val="100000"/>
              <a:buFont typeface="Arial"/>
              <a:buChar char="»"/>
              <a:defRPr sz="2400" b="0" i="0" u="none" strike="noStrike" cap="none">
                <a:solidFill>
                  <a:srgbClr val="FFFF00"/>
                </a:solidFill>
                <a:latin typeface="Times New Roman"/>
                <a:ea typeface="Times New Roman"/>
                <a:cs typeface="Times New Roman"/>
                <a:sym typeface="Times New Roman"/>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4" name="Shape 34"/>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6pPr>
            <a:lvl7pPr marL="2971800" marR="0" lvl="6"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7pPr>
            <a:lvl8pPr marL="3429000" marR="0" lvl="7"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8pPr>
            <a:lvl9pPr marL="3886200" marR="0" lvl="8"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35" name="Shape 35"/>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6pPr>
            <a:lvl7pPr marL="2971800" marR="0" lvl="6"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7pPr>
            <a:lvl8pPr marL="3429000" marR="0" lvl="7"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8pPr>
            <a:lvl9pPr marL="3886200" marR="0" lvl="8"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7" name="Shape 3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8" name="Shape 3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4" name="Shape 4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5" name="Shape 4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7" name="Shape 4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0" name="Shape 5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1" name="Shape 51"/>
          <p:cNvSpPr txBox="1">
            <a:spLocks noGrp="1"/>
          </p:cNvSpPr>
          <p:nvPr>
            <p:ph type="sldNum" idx="12"/>
          </p:nvPr>
        </p:nvSpPr>
        <p:spPr>
          <a:xfrm>
            <a:off x="70104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2000">
                <a:solidFill>
                  <a:srgbClr val="FFFF00"/>
                </a:solidFill>
                <a:latin typeface="Calibri"/>
                <a:ea typeface="Calibri"/>
                <a:cs typeface="Calibri"/>
                <a:sym typeface="Calibri"/>
              </a:rPr>
              <a:t>‹#›</a:t>
            </a:fld>
            <a:endParaRPr lang="en-US" sz="2000">
              <a:solidFill>
                <a:srgbClr val="FFFF00"/>
              </a:solidFill>
              <a:latin typeface="Calibri"/>
              <a:ea typeface="Calibri"/>
              <a:cs typeface="Calibri"/>
              <a:sym typeface="Calibri"/>
            </a:endParaRPr>
          </a:p>
        </p:txBody>
      </p:sp>
      <p:pic>
        <p:nvPicPr>
          <p:cNvPr id="52" name="Shape 52" descr="HAL10Logo1.png"/>
          <p:cNvPicPr preferRelativeResize="0"/>
          <p:nvPr/>
        </p:nvPicPr>
        <p:blipFill rotWithShape="1">
          <a:blip r:embed="rId2">
            <a:alphaModFix/>
          </a:blip>
          <a:srcRect/>
          <a:stretch/>
        </p:blipFill>
        <p:spPr>
          <a:xfrm>
            <a:off x="-430987" y="-380889"/>
            <a:ext cx="2286000" cy="2286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56" name="Shape 5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facebook.com/groups/howardastro/" TargetMode="External"/><Relationship Id="rId4" Type="http://schemas.openxmlformats.org/officeDocument/2006/relationships/hyperlink" Target="http://www.howardastro.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85" name="Shape 85"/>
          <p:cNvSpPr txBox="1"/>
          <p:nvPr/>
        </p:nvSpPr>
        <p:spPr>
          <a:xfrm>
            <a:off x="1687436" y="457200"/>
            <a:ext cx="5769126" cy="378565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8000" b="0" i="0" u="none" strike="noStrike" cap="none" dirty="0">
                <a:solidFill>
                  <a:srgbClr val="FFFF00"/>
                </a:solidFill>
                <a:latin typeface="Times New Roman"/>
                <a:ea typeface="Times New Roman"/>
                <a:cs typeface="Times New Roman"/>
                <a:sym typeface="Times New Roman"/>
              </a:rPr>
              <a:t>Howard </a:t>
            </a:r>
          </a:p>
          <a:p>
            <a:pPr marL="0" marR="0" lvl="0" indent="0" algn="ctr" rtl="0">
              <a:spcBef>
                <a:spcPts val="0"/>
              </a:spcBef>
              <a:buSzPct val="25000"/>
              <a:buNone/>
            </a:pPr>
            <a:r>
              <a:rPr lang="en-US" sz="8000" b="0" i="0" u="none" strike="noStrike" cap="none" dirty="0">
                <a:solidFill>
                  <a:srgbClr val="FFFF00"/>
                </a:solidFill>
                <a:latin typeface="Times New Roman"/>
                <a:ea typeface="Times New Roman"/>
                <a:cs typeface="Times New Roman"/>
                <a:sym typeface="Times New Roman"/>
              </a:rPr>
              <a:t>Astronomical</a:t>
            </a:r>
          </a:p>
          <a:p>
            <a:pPr marL="0" marR="0" lvl="0" indent="0" algn="ctr" rtl="0">
              <a:spcBef>
                <a:spcPts val="0"/>
              </a:spcBef>
              <a:buSzPct val="25000"/>
              <a:buNone/>
            </a:pPr>
            <a:r>
              <a:rPr lang="en-US" sz="8000" b="0" i="0" u="none" strike="noStrike" cap="none" dirty="0">
                <a:solidFill>
                  <a:srgbClr val="FFFF00"/>
                </a:solidFill>
                <a:latin typeface="Times New Roman"/>
                <a:ea typeface="Times New Roman"/>
                <a:cs typeface="Times New Roman"/>
                <a:sym typeface="Times New Roman"/>
              </a:rPr>
              <a:t>League</a:t>
            </a:r>
          </a:p>
        </p:txBody>
      </p:sp>
      <p:sp>
        <p:nvSpPr>
          <p:cNvPr id="86" name="Shape 86"/>
          <p:cNvSpPr txBox="1"/>
          <p:nvPr/>
        </p:nvSpPr>
        <p:spPr>
          <a:xfrm>
            <a:off x="4186071" y="4800600"/>
            <a:ext cx="3591021"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a:solidFill>
                  <a:srgbClr val="FFFF00"/>
                </a:solidFill>
                <a:latin typeface="Times New Roman"/>
                <a:ea typeface="Times New Roman"/>
                <a:cs typeface="Times New Roman"/>
                <a:sym typeface="Times New Roman"/>
              </a:rPr>
              <a:t>March 16</a:t>
            </a:r>
            <a:r>
              <a:rPr lang="en-US" sz="3600" b="0" i="0" u="none" strike="noStrike" cap="none" baseline="30000">
                <a:solidFill>
                  <a:srgbClr val="FFFF00"/>
                </a:solidFill>
                <a:latin typeface="Times New Roman"/>
                <a:ea typeface="Times New Roman"/>
                <a:cs typeface="Times New Roman"/>
                <a:sym typeface="Times New Roman"/>
              </a:rPr>
              <a:t>th</a:t>
            </a:r>
            <a:r>
              <a:rPr lang="en-US" sz="3600" b="0" i="0" u="none" strike="noStrike" cap="none">
                <a:solidFill>
                  <a:srgbClr val="FFFF00"/>
                </a:solidFill>
                <a:latin typeface="Times New Roman"/>
                <a:ea typeface="Times New Roman"/>
                <a:cs typeface="Times New Roman"/>
                <a:sym typeface="Times New Roman"/>
              </a:rPr>
              <a:t>, 2017</a:t>
            </a:r>
          </a:p>
        </p:txBody>
      </p:sp>
      <p:pic>
        <p:nvPicPr>
          <p:cNvPr id="87" name="Shape 87" descr="HAL10Logo4.png"/>
          <p:cNvPicPr preferRelativeResize="0"/>
          <p:nvPr/>
        </p:nvPicPr>
        <p:blipFill rotWithShape="1">
          <a:blip r:embed="rId4">
            <a:alphaModFix/>
          </a:blip>
          <a:srcRect/>
          <a:stretch/>
        </p:blipFill>
        <p:spPr>
          <a:xfrm>
            <a:off x="0" y="3513405"/>
            <a:ext cx="3344594" cy="3344594"/>
          </a:xfrm>
          <a:prstGeom prst="rect">
            <a:avLst/>
          </a:prstGeom>
          <a:noFill/>
          <a:ln>
            <a:noFill/>
          </a:ln>
        </p:spPr>
      </p:pic>
      <p:sp>
        <p:nvSpPr>
          <p:cNvPr id="88" name="Shape 88"/>
          <p:cNvSpPr/>
          <p:nvPr/>
        </p:nvSpPr>
        <p:spPr>
          <a:xfrm>
            <a:off x="1957388" y="4529137"/>
            <a:ext cx="542925" cy="442912"/>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89" name="Shape 89"/>
          <p:cNvSpPr txBox="1"/>
          <p:nvPr/>
        </p:nvSpPr>
        <p:spPr>
          <a:xfrm>
            <a:off x="1909763" y="4567237"/>
            <a:ext cx="81914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a:solidFill>
                  <a:schemeClr val="lt1"/>
                </a:solidFill>
                <a:latin typeface="Arial Black"/>
                <a:ea typeface="Arial Black"/>
                <a:cs typeface="Arial Black"/>
                <a:sym typeface="Arial Black"/>
              </a:rPr>
              <a:t>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p:nvPr/>
        </p:nvSpPr>
        <p:spPr>
          <a:xfrm>
            <a:off x="596900" y="33920"/>
            <a:ext cx="8229600" cy="658158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6000" b="1" i="0" u="none" strike="noStrike" cap="none">
                <a:solidFill>
                  <a:srgbClr val="538CD5"/>
                </a:solidFill>
                <a:latin typeface="Times New Roman"/>
                <a:ea typeface="Times New Roman"/>
                <a:cs typeface="Times New Roman"/>
                <a:sym typeface="Times New Roman"/>
              </a:rPr>
              <a:t>Member’s astrophotos</a:t>
            </a:r>
          </a:p>
          <a:p>
            <a:pPr marL="0" marR="0" lvl="0" indent="0" algn="ctr" rtl="0">
              <a:lnSpc>
                <a:spcPct val="100000"/>
              </a:lnSpc>
              <a:spcBef>
                <a:spcPts val="0"/>
              </a:spcBef>
              <a:spcAft>
                <a:spcPts val="0"/>
              </a:spcAft>
              <a:buClr>
                <a:srgbClr val="538CD5"/>
              </a:buClr>
              <a:buSzPct val="25000"/>
              <a:buFont typeface="Times New Roman"/>
              <a:buNone/>
            </a:pPr>
            <a:r>
              <a:rPr lang="en-US" sz="6000" b="1">
                <a:solidFill>
                  <a:srgbClr val="538CD5"/>
                </a:solidFill>
                <a:latin typeface="Times New Roman"/>
                <a:ea typeface="Times New Roman"/>
                <a:cs typeface="Times New Roman"/>
                <a:sym typeface="Times New Roman"/>
              </a:rPr>
              <a:t>and sketches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11</a:t>
            </a:fld>
            <a:endParaRPr lang="en-US" sz="1200">
              <a:solidFill>
                <a:schemeClr val="lt1"/>
              </a:solidFill>
              <a:latin typeface="Calibri"/>
              <a:ea typeface="Calibri"/>
              <a:cs typeface="Calibri"/>
              <a:sym typeface="Calibri"/>
            </a:endParaRPr>
          </a:p>
        </p:txBody>
      </p:sp>
      <p:pic>
        <p:nvPicPr>
          <p:cNvPr id="4" name="AldebaranOccultation_201703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9724" y="98425"/>
            <a:ext cx="8486775" cy="6644818"/>
          </a:xfrm>
          <a:prstGeom prst="rect">
            <a:avLst/>
          </a:prstGeom>
        </p:spPr>
      </p:pic>
    </p:spTree>
    <p:extLst>
      <p:ext uri="{BB962C8B-B14F-4D97-AF65-F5344CB8AC3E}">
        <p14:creationId xmlns:p14="http://schemas.microsoft.com/office/powerpoint/2010/main" val="38627652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p:nvPr/>
        </p:nvSpPr>
        <p:spPr>
          <a:xfrm>
            <a:off x="1228037" y="6015360"/>
            <a:ext cx="6712094"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Calibri"/>
                <a:ea typeface="Calibri"/>
                <a:cs typeface="Calibri"/>
                <a:sym typeface="Calibri"/>
              </a:rPr>
              <a:t>Herman Heyn, Comet Bennett, April 5, 1970</a:t>
            </a:r>
          </a:p>
        </p:txBody>
      </p:sp>
      <p:pic>
        <p:nvPicPr>
          <p:cNvPr id="158" name="Shape 158"/>
          <p:cNvPicPr preferRelativeResize="0"/>
          <p:nvPr/>
        </p:nvPicPr>
        <p:blipFill>
          <a:blip r:embed="rId3">
            <a:alphaModFix/>
          </a:blip>
          <a:stretch>
            <a:fillRect/>
          </a:stretch>
        </p:blipFill>
        <p:spPr>
          <a:xfrm>
            <a:off x="1447800" y="152400"/>
            <a:ext cx="6195680" cy="58629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13</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638556"/>
            <a:ext cx="7772400" cy="5580888"/>
          </a:xfrm>
          <a:prstGeom prst="rect">
            <a:avLst/>
          </a:prstGeom>
        </p:spPr>
      </p:pic>
    </p:spTree>
    <p:extLst>
      <p:ext uri="{BB962C8B-B14F-4D97-AF65-F5344CB8AC3E}">
        <p14:creationId xmlns:p14="http://schemas.microsoft.com/office/powerpoint/2010/main" val="2278644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14</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96" y="365760"/>
            <a:ext cx="7760208" cy="6126480"/>
          </a:xfrm>
          <a:prstGeom prst="rect">
            <a:avLst/>
          </a:prstGeom>
        </p:spPr>
      </p:pic>
    </p:spTree>
    <p:extLst>
      <p:ext uri="{BB962C8B-B14F-4D97-AF65-F5344CB8AC3E}">
        <p14:creationId xmlns:p14="http://schemas.microsoft.com/office/powerpoint/2010/main" val="4021986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15</a:t>
            </a:fld>
            <a:endParaRPr lang="en-US" sz="1200">
              <a:solidFill>
                <a:schemeClr val="lt1"/>
              </a:solidFill>
              <a:latin typeface="Calibri"/>
              <a:ea typeface="Calibri"/>
              <a:cs typeface="Calibri"/>
              <a:sym typeface="Calibri"/>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5249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16</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96" y="365760"/>
            <a:ext cx="7760208" cy="612648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981" y="0"/>
            <a:ext cx="8726037" cy="6858000"/>
          </a:xfrm>
          <a:prstGeom prst="rect">
            <a:avLst/>
          </a:prstGeom>
        </p:spPr>
      </p:pic>
    </p:spTree>
    <p:extLst>
      <p:ext uri="{BB962C8B-B14F-4D97-AF65-F5344CB8AC3E}">
        <p14:creationId xmlns:p14="http://schemas.microsoft.com/office/powerpoint/2010/main" val="1751858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17</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83" y="12032"/>
            <a:ext cx="8838879" cy="6858000"/>
          </a:xfrm>
          <a:prstGeom prst="rect">
            <a:avLst/>
          </a:prstGeom>
        </p:spPr>
      </p:pic>
    </p:spTree>
    <p:extLst>
      <p:ext uri="{BB962C8B-B14F-4D97-AF65-F5344CB8AC3E}">
        <p14:creationId xmlns:p14="http://schemas.microsoft.com/office/powerpoint/2010/main" val="2036318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18</a:t>
            </a:fld>
            <a:endParaRPr lang="en-US" sz="1200">
              <a:solidFill>
                <a:schemeClr val="lt1"/>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0" y="0"/>
            <a:ext cx="9190209" cy="6858000"/>
          </a:xfrm>
          <a:prstGeom prst="rect">
            <a:avLst/>
          </a:prstGeom>
        </p:spPr>
      </p:pic>
    </p:spTree>
    <p:extLst>
      <p:ext uri="{BB962C8B-B14F-4D97-AF65-F5344CB8AC3E}">
        <p14:creationId xmlns:p14="http://schemas.microsoft.com/office/powerpoint/2010/main" val="2156512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19</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2"/>
          <a:stretch>
            <a:fillRect/>
          </a:stretch>
        </p:blipFill>
        <p:spPr>
          <a:xfrm>
            <a:off x="-1" y="0"/>
            <a:ext cx="9179421" cy="6858000"/>
          </a:xfrm>
          <a:prstGeom prst="rect">
            <a:avLst/>
          </a:prstGeom>
        </p:spPr>
      </p:pic>
    </p:spTree>
    <p:extLst>
      <p:ext uri="{BB962C8B-B14F-4D97-AF65-F5344CB8AC3E}">
        <p14:creationId xmlns:p14="http://schemas.microsoft.com/office/powerpoint/2010/main" val="2503921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96" name="Shape 96"/>
          <p:cNvSpPr txBox="1"/>
          <p:nvPr/>
        </p:nvSpPr>
        <p:spPr>
          <a:xfrm>
            <a:off x="609600" y="1850021"/>
            <a:ext cx="8229600" cy="2968487"/>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7200" b="1" i="0" u="none" strike="noStrike" cap="none">
                <a:solidFill>
                  <a:srgbClr val="538CD5"/>
                </a:solidFill>
                <a:latin typeface="Times New Roman"/>
                <a:ea typeface="Times New Roman"/>
                <a:cs typeface="Times New Roman"/>
                <a:sym typeface="Times New Roman"/>
              </a:rPr>
              <a:t>Introductions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1617950" y="5048000"/>
            <a:ext cx="4038600" cy="1143000"/>
          </a:xfrm>
          <a:prstGeom prst="rect">
            <a:avLst/>
          </a:prstGeom>
        </p:spPr>
        <p:txBody>
          <a:bodyPr lIns="91425" tIns="91425" rIns="91425" bIns="91425" anchor="ctr" anchorCtr="0">
            <a:noAutofit/>
          </a:bodyPr>
          <a:lstStyle/>
          <a:p>
            <a:pPr lvl="0" algn="l">
              <a:spcBef>
                <a:spcPts val="0"/>
              </a:spcBef>
              <a:buNone/>
            </a:pPr>
            <a:r>
              <a:rPr lang="en-US" sz="1400" dirty="0"/>
              <a:t>Trapezium in M42</a:t>
            </a:r>
          </a:p>
          <a:p>
            <a:pPr lvl="0" algn="l">
              <a:spcBef>
                <a:spcPts val="0"/>
              </a:spcBef>
              <a:buNone/>
            </a:pPr>
            <a:r>
              <a:rPr lang="en-US" sz="1400" dirty="0"/>
              <a:t>Mike Krauss (mostly) and Jim Johnson</a:t>
            </a:r>
          </a:p>
          <a:p>
            <a:pPr lvl="0" algn="l">
              <a:spcBef>
                <a:spcPts val="0"/>
              </a:spcBef>
              <a:buNone/>
            </a:pPr>
            <a:r>
              <a:rPr lang="en-US" sz="1400" dirty="0"/>
              <a:t>HALO/Watson Telescope with QHY5III290C </a:t>
            </a:r>
          </a:p>
          <a:p>
            <a:pPr lvl="0" algn="l">
              <a:spcBef>
                <a:spcPts val="0"/>
              </a:spcBef>
              <a:buNone/>
            </a:pPr>
            <a:r>
              <a:rPr lang="en-US" sz="1400" dirty="0"/>
              <a:t>February 26, 2017</a:t>
            </a:r>
          </a:p>
        </p:txBody>
      </p:sp>
      <p:sp>
        <p:nvSpPr>
          <p:cNvPr id="165" name="Shape 165"/>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t>20</a:t>
            </a:fld>
            <a:endParaRPr lang="en-US"/>
          </a:p>
        </p:txBody>
      </p:sp>
      <p:pic>
        <p:nvPicPr>
          <p:cNvPr id="166" name="Shape 166"/>
          <p:cNvPicPr preferRelativeResize="0"/>
          <p:nvPr/>
        </p:nvPicPr>
        <p:blipFill>
          <a:blip r:embed="rId3">
            <a:alphaModFix/>
          </a:blip>
          <a:stretch>
            <a:fillRect/>
          </a:stretch>
        </p:blipFill>
        <p:spPr>
          <a:xfrm>
            <a:off x="1482725" y="563262"/>
            <a:ext cx="6178550" cy="463391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ctrTitle"/>
          </p:nvPr>
        </p:nvSpPr>
        <p:spPr>
          <a:xfrm>
            <a:off x="685800" y="2792400"/>
            <a:ext cx="7772400" cy="1470000"/>
          </a:xfrm>
          <a:prstGeom prst="rect">
            <a:avLst/>
          </a:prstGeom>
        </p:spPr>
        <p:txBody>
          <a:bodyPr lIns="91425" tIns="91425" rIns="91425" bIns="91425" anchor="ctr" anchorCtr="0">
            <a:noAutofit/>
          </a:bodyPr>
          <a:lstStyle/>
          <a:p>
            <a:pPr lvl="0" rtl="0">
              <a:spcBef>
                <a:spcPts val="0"/>
              </a:spcBef>
              <a:buNone/>
            </a:pPr>
            <a:r>
              <a:rPr lang="en-US" dirty="0">
                <a:solidFill>
                  <a:srgbClr val="A4C2F4"/>
                </a:solidFill>
              </a:rPr>
              <a:t>HAL Star Party Etiquette</a:t>
            </a:r>
          </a:p>
        </p:txBody>
      </p:sp>
      <p:sp>
        <p:nvSpPr>
          <p:cNvPr id="173" name="Shape 173"/>
          <p:cNvSpPr txBox="1">
            <a:spLocks noGrp="1"/>
          </p:cNvSpPr>
          <p:nvPr>
            <p:ph type="sldNum" idx="12"/>
          </p:nvPr>
        </p:nvSpPr>
        <p:spPr>
          <a:xfrm>
            <a:off x="6553200" y="6492875"/>
            <a:ext cx="2133600" cy="365100"/>
          </a:xfrm>
          <a:prstGeom prst="rect">
            <a:avLst/>
          </a:prstGeom>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sz="1600"/>
              <a:t>21</a:t>
            </a:fld>
            <a:endParaRPr lang="en-US" sz="1600"/>
          </a:p>
        </p:txBody>
      </p:sp>
      <p:sp>
        <p:nvSpPr>
          <p:cNvPr id="174" name="Shape 174"/>
          <p:cNvSpPr txBox="1">
            <a:spLocks noGrp="1"/>
          </p:cNvSpPr>
          <p:nvPr>
            <p:ph type="subTitle" idx="1"/>
          </p:nvPr>
        </p:nvSpPr>
        <p:spPr>
          <a:xfrm>
            <a:off x="1478200" y="1314750"/>
            <a:ext cx="6400800" cy="1268100"/>
          </a:xfrm>
          <a:prstGeom prst="rect">
            <a:avLst/>
          </a:prstGeom>
        </p:spPr>
        <p:txBody>
          <a:bodyPr lIns="91425" tIns="91425" rIns="91425" bIns="91425" anchor="t" anchorCtr="0">
            <a:noAutofit/>
          </a:bodyPr>
          <a:lstStyle/>
          <a:p>
            <a:pPr lvl="0" rtl="0">
              <a:spcBef>
                <a:spcPts val="0"/>
              </a:spcBef>
              <a:buNone/>
            </a:pPr>
            <a:r>
              <a:rPr lang="en-US">
                <a:solidFill>
                  <a:srgbClr val="FFFF00"/>
                </a:solidFill>
              </a:rPr>
              <a:t>Special Topic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Shape 180" descr="m46m47_hetlage_f.jpg"/>
          <p:cNvPicPr preferRelativeResize="0"/>
          <p:nvPr/>
        </p:nvPicPr>
        <p:blipFill rotWithShape="1">
          <a:blip r:embed="rId3">
            <a:alphaModFix/>
          </a:blip>
          <a:srcRect l="3516" r="4190"/>
          <a:stretch/>
        </p:blipFill>
        <p:spPr>
          <a:xfrm>
            <a:off x="0" y="0"/>
            <a:ext cx="9144000" cy="6858000"/>
          </a:xfrm>
          <a:prstGeom prst="rect">
            <a:avLst/>
          </a:prstGeom>
          <a:noFill/>
          <a:ln>
            <a:noFill/>
          </a:ln>
        </p:spPr>
      </p:pic>
      <p:sp>
        <p:nvSpPr>
          <p:cNvPr id="181" name="Shape 181"/>
          <p:cNvSpPr txBox="1"/>
          <p:nvPr/>
        </p:nvSpPr>
        <p:spPr>
          <a:xfrm>
            <a:off x="564150" y="-42275"/>
            <a:ext cx="8579700" cy="11727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538CD5"/>
              </a:buClr>
              <a:buSzPct val="25000"/>
              <a:buFont typeface="Times New Roman"/>
              <a:buNone/>
            </a:pPr>
            <a:r>
              <a:rPr lang="en-US" sz="4800" b="1">
                <a:solidFill>
                  <a:srgbClr val="538CD5"/>
                </a:solidFill>
                <a:latin typeface="Times New Roman"/>
                <a:ea typeface="Times New Roman"/>
                <a:cs typeface="Times New Roman"/>
                <a:sym typeface="Times New Roman"/>
              </a:rPr>
              <a:t>Before you leave home...</a:t>
            </a:r>
          </a:p>
        </p:txBody>
      </p:sp>
      <p:sp>
        <p:nvSpPr>
          <p:cNvPr id="182" name="Shape 182"/>
          <p:cNvSpPr txBox="1"/>
          <p:nvPr/>
        </p:nvSpPr>
        <p:spPr>
          <a:xfrm>
            <a:off x="780059" y="1401987"/>
            <a:ext cx="7584000" cy="1754400"/>
          </a:xfrm>
          <a:prstGeom prst="rect">
            <a:avLst/>
          </a:prstGeom>
          <a:noFill/>
          <a:ln>
            <a:noFill/>
          </a:ln>
        </p:spPr>
        <p:txBody>
          <a:bodyPr lIns="91425" tIns="45700" rIns="91425" bIns="45700" anchor="t" anchorCtr="0">
            <a:noAutofit/>
          </a:bodyPr>
          <a:lstStyle/>
          <a:p>
            <a:pPr marL="571500" marR="0" lvl="0" indent="-571500" algn="l" rtl="0">
              <a:spcBef>
                <a:spcPts val="0"/>
              </a:spcBef>
              <a:buClr>
                <a:srgbClr val="CCFF33"/>
              </a:buClr>
              <a:buSzPct val="100000"/>
              <a:buFont typeface="Arial"/>
              <a:buChar char="•"/>
            </a:pPr>
            <a:r>
              <a:rPr lang="en-US" sz="3600">
                <a:solidFill>
                  <a:srgbClr val="CCFF33"/>
                </a:solidFill>
                <a:latin typeface="Times New Roman"/>
                <a:ea typeface="Times New Roman"/>
                <a:cs typeface="Times New Roman"/>
                <a:sym typeface="Times New Roman"/>
              </a:rPr>
              <a:t>Pack everything that you need</a:t>
            </a:r>
          </a:p>
          <a:p>
            <a:pPr marL="914400" marR="0" lvl="1" indent="-381000" algn="l" rtl="0">
              <a:spcBef>
                <a:spcPts val="0"/>
              </a:spcBef>
              <a:buClr>
                <a:srgbClr val="CCFF33"/>
              </a:buClr>
              <a:buSzPct val="100000"/>
              <a:buFont typeface="Times New Roman"/>
            </a:pPr>
            <a:r>
              <a:rPr lang="en-US" sz="2400">
                <a:solidFill>
                  <a:srgbClr val="CCFF33"/>
                </a:solidFill>
                <a:latin typeface="Times New Roman"/>
                <a:ea typeface="Times New Roman"/>
                <a:cs typeface="Times New Roman"/>
                <a:sym typeface="Times New Roman"/>
              </a:rPr>
              <a:t>Batteries, cables, eyepieces, tools, camera(s), red light</a:t>
            </a:r>
          </a:p>
          <a:p>
            <a:pPr marL="571500" marR="0" lvl="0" indent="-571500" algn="l" rtl="0">
              <a:spcBef>
                <a:spcPts val="0"/>
              </a:spcBef>
              <a:buClr>
                <a:srgbClr val="CCFF33"/>
              </a:buClr>
              <a:buSzPct val="100000"/>
              <a:buFont typeface="Times New Roman"/>
              <a:buChar char="•"/>
            </a:pPr>
            <a:r>
              <a:rPr lang="en-US" sz="3600">
                <a:solidFill>
                  <a:srgbClr val="CCFF33"/>
                </a:solidFill>
                <a:latin typeface="Times New Roman"/>
                <a:ea typeface="Times New Roman"/>
                <a:cs typeface="Times New Roman"/>
                <a:sym typeface="Times New Roman"/>
              </a:rPr>
              <a:t>Dress for the weather</a:t>
            </a:r>
          </a:p>
          <a:p>
            <a:pPr marL="914400" marR="0" lvl="1" indent="-381000" algn="l" rtl="0">
              <a:spcBef>
                <a:spcPts val="0"/>
              </a:spcBef>
              <a:buClr>
                <a:srgbClr val="CCFF33"/>
              </a:buClr>
              <a:buSzPct val="100000"/>
              <a:buFont typeface="Times New Roman"/>
            </a:pPr>
            <a:r>
              <a:rPr lang="en-US" sz="2400">
                <a:solidFill>
                  <a:srgbClr val="CCFF33"/>
                </a:solidFill>
                <a:latin typeface="Times New Roman"/>
                <a:ea typeface="Times New Roman"/>
                <a:cs typeface="Times New Roman"/>
                <a:sym typeface="Times New Roman"/>
              </a:rPr>
              <a:t>More layers of clothing than you think you’ll need.</a:t>
            </a:r>
          </a:p>
          <a:p>
            <a:pPr marL="571500" marR="0" lvl="0" indent="-571500" algn="l" rtl="0">
              <a:spcBef>
                <a:spcPts val="0"/>
              </a:spcBef>
              <a:buClr>
                <a:srgbClr val="CCFF33"/>
              </a:buClr>
              <a:buSzPct val="100000"/>
              <a:buFont typeface="Times New Roman"/>
              <a:buChar char="•"/>
            </a:pPr>
            <a:r>
              <a:rPr lang="en-US" sz="3600">
                <a:solidFill>
                  <a:srgbClr val="CCFF33"/>
                </a:solidFill>
                <a:latin typeface="Times New Roman"/>
                <a:ea typeface="Times New Roman"/>
                <a:cs typeface="Times New Roman"/>
                <a:sym typeface="Times New Roman"/>
              </a:rPr>
              <a:t>Bring snacks/drinks</a:t>
            </a:r>
          </a:p>
          <a:p>
            <a:pPr marL="571500" marR="0" lvl="0" indent="-571500" algn="l" rtl="0">
              <a:spcBef>
                <a:spcPts val="0"/>
              </a:spcBef>
              <a:buClr>
                <a:srgbClr val="CCFF33"/>
              </a:buClr>
              <a:buSzPct val="100000"/>
              <a:buFont typeface="Times New Roman"/>
              <a:buChar char="•"/>
            </a:pPr>
            <a:r>
              <a:rPr lang="en-US" sz="3600">
                <a:solidFill>
                  <a:srgbClr val="CCFF33"/>
                </a:solidFill>
                <a:latin typeface="Times New Roman"/>
                <a:ea typeface="Times New Roman"/>
                <a:cs typeface="Times New Roman"/>
                <a:sym typeface="Times New Roman"/>
              </a:rPr>
              <a:t>Have an observation/photography plan</a:t>
            </a:r>
          </a:p>
          <a:p>
            <a:pPr marR="0" lvl="0" algn="l" rtl="0">
              <a:spcBef>
                <a:spcPts val="0"/>
              </a:spcBef>
              <a:buNone/>
            </a:pPr>
            <a:endParaRPr sz="3600">
              <a:solidFill>
                <a:srgbClr val="CCFF33"/>
              </a:solidFill>
              <a:latin typeface="Times New Roman"/>
              <a:ea typeface="Times New Roman"/>
              <a:cs typeface="Times New Roman"/>
              <a:sym typeface="Times New Roman"/>
            </a:endParaRPr>
          </a:p>
          <a:p>
            <a:pPr marL="1028700" marR="0" lvl="1" indent="-571500" algn="l" rtl="0">
              <a:spcBef>
                <a:spcPts val="0"/>
              </a:spcBef>
              <a:buClr>
                <a:schemeClr val="lt1"/>
              </a:buClr>
              <a:buFont typeface="Arial"/>
              <a:buNone/>
            </a:pPr>
            <a:endParaRPr sz="3600" b="0" i="0" u="none" strike="noStrike" cap="none">
              <a:solidFill>
                <a:srgbClr val="CCFF33"/>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lgn="l" rtl="0">
              <a:spcBef>
                <a:spcPts val="0"/>
              </a:spcBef>
              <a:buNone/>
            </a:pPr>
            <a:r>
              <a:rPr lang="en-US">
                <a:solidFill>
                  <a:srgbClr val="6D9EEB"/>
                </a:solidFill>
              </a:rPr>
              <a:t>Consider the type of star party...</a:t>
            </a:r>
          </a:p>
        </p:txBody>
      </p:sp>
      <p:sp>
        <p:nvSpPr>
          <p:cNvPr id="189" name="Shape 189"/>
          <p:cNvSpPr txBox="1">
            <a:spLocks noGrp="1"/>
          </p:cNvSpPr>
          <p:nvPr>
            <p:ph type="dt" idx="10"/>
          </p:nvPr>
        </p:nvSpPr>
        <p:spPr>
          <a:xfrm>
            <a:off x="457200" y="6356350"/>
            <a:ext cx="2133600" cy="365100"/>
          </a:xfrm>
          <a:prstGeom prst="rect">
            <a:avLst/>
          </a:prstGeom>
        </p:spPr>
        <p:txBody>
          <a:bodyPr lIns="91425" tIns="91425" rIns="91425" bIns="91425" anchor="ctr" anchorCtr="0">
            <a:noAutofit/>
          </a:bodyPr>
          <a:lstStyle/>
          <a:p>
            <a:pPr lvl="0" rtl="0">
              <a:spcBef>
                <a:spcPts val="0"/>
              </a:spcBef>
              <a:buClr>
                <a:srgbClr val="000000"/>
              </a:buClr>
              <a:buSzPct val="25000"/>
              <a:buFont typeface="Arial"/>
              <a:buNone/>
            </a:pPr>
            <a:fld id="{00000000-1234-1234-1234-123412341234}" type="slidenum">
              <a:rPr lang="en-US"/>
              <a:t>23</a:t>
            </a:fld>
            <a:endParaRPr lang="en-US"/>
          </a:p>
        </p:txBody>
      </p:sp>
      <p:sp>
        <p:nvSpPr>
          <p:cNvPr id="190" name="Shape 190"/>
          <p:cNvSpPr txBox="1">
            <a:spLocks noGrp="1"/>
          </p:cNvSpPr>
          <p:nvPr>
            <p:ph type="body" idx="1"/>
          </p:nvPr>
        </p:nvSpPr>
        <p:spPr>
          <a:xfrm>
            <a:off x="457200" y="1417650"/>
            <a:ext cx="8229600" cy="4708500"/>
          </a:xfrm>
          <a:prstGeom prst="rect">
            <a:avLst/>
          </a:prstGeom>
        </p:spPr>
        <p:txBody>
          <a:bodyPr lIns="91425" tIns="91425" rIns="91425" bIns="91425" anchor="t" anchorCtr="0">
            <a:noAutofit/>
          </a:bodyPr>
          <a:lstStyle/>
          <a:p>
            <a:pPr marL="457200" lvl="0" indent="-457200" rtl="0">
              <a:spcBef>
                <a:spcPts val="0"/>
              </a:spcBef>
              <a:buSzPct val="100000"/>
            </a:pPr>
            <a:r>
              <a:rPr lang="en-US" sz="3600"/>
              <a:t>Public</a:t>
            </a:r>
          </a:p>
          <a:p>
            <a:pPr marL="914400" lvl="1" rtl="0">
              <a:spcBef>
                <a:spcPts val="0"/>
              </a:spcBef>
              <a:buSzPct val="100000"/>
            </a:pPr>
            <a:r>
              <a:rPr lang="en-US" sz="2400"/>
              <a:t>Scopes set up by members to share views with the public and other members</a:t>
            </a:r>
          </a:p>
          <a:p>
            <a:pPr marL="457200" lvl="0" indent="-457200" rtl="0">
              <a:spcBef>
                <a:spcPts val="0"/>
              </a:spcBef>
              <a:buSzPct val="100000"/>
            </a:pPr>
            <a:r>
              <a:rPr lang="en-US" sz="3600"/>
              <a:t>Members Only</a:t>
            </a:r>
          </a:p>
          <a:p>
            <a:pPr marL="914400" lvl="1" rtl="0">
              <a:spcBef>
                <a:spcPts val="0"/>
              </a:spcBef>
              <a:buSzPct val="100000"/>
            </a:pPr>
            <a:r>
              <a:rPr lang="en-US" sz="2400"/>
              <a:t>A member benefit</a:t>
            </a:r>
          </a:p>
          <a:p>
            <a:pPr marL="914400" lvl="1" rtl="0">
              <a:spcBef>
                <a:spcPts val="0"/>
              </a:spcBef>
              <a:buSzPct val="100000"/>
            </a:pPr>
            <a:r>
              <a:rPr lang="en-US" sz="2400"/>
              <a:t>Members usually pursue personal observing/astrophotography programs</a:t>
            </a:r>
          </a:p>
          <a:p>
            <a:pPr marL="914400" lvl="1" rtl="0">
              <a:spcBef>
                <a:spcPts val="0"/>
              </a:spcBef>
              <a:buSzPct val="100000"/>
            </a:pPr>
            <a:r>
              <a:rPr lang="en-US" sz="2400"/>
              <a:t>Scopes may or may not be available for sharing views</a:t>
            </a:r>
          </a:p>
          <a:p>
            <a:pPr marL="457200" lvl="0" indent="-457200" rtl="0">
              <a:spcBef>
                <a:spcPts val="0"/>
              </a:spcBef>
              <a:buSzPct val="100000"/>
            </a:pPr>
            <a:r>
              <a:rPr lang="en-US" sz="3600"/>
              <a:t>Impromptu</a:t>
            </a:r>
          </a:p>
          <a:p>
            <a:pPr marL="914400" lvl="1" rtl="0">
              <a:spcBef>
                <a:spcPts val="0"/>
              </a:spcBef>
              <a:buSzPct val="100000"/>
            </a:pPr>
            <a:r>
              <a:rPr lang="en-US" sz="2400"/>
              <a:t>When that rare clear sky pops up!</a:t>
            </a:r>
          </a:p>
          <a:p>
            <a:pPr marL="914400" lvl="1" rtl="0">
              <a:spcBef>
                <a:spcPts val="0"/>
              </a:spcBef>
              <a:buSzPct val="100000"/>
            </a:pPr>
            <a:r>
              <a:rPr lang="en-US" sz="2400"/>
              <a:t>Members only</a:t>
            </a:r>
          </a:p>
          <a:p>
            <a:pPr marL="914400" lvl="1" rtl="0">
              <a:spcBef>
                <a:spcPts val="0"/>
              </a:spcBef>
              <a:buSzPct val="100000"/>
            </a:pPr>
            <a:r>
              <a:rPr lang="en-US" sz="2400"/>
              <a:t>Look for keyholder announcement (members, if opted in)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lgn="l" rtl="0">
              <a:spcBef>
                <a:spcPts val="0"/>
              </a:spcBef>
              <a:buNone/>
            </a:pPr>
            <a:r>
              <a:rPr lang="en-US">
                <a:solidFill>
                  <a:srgbClr val="6D9EEB"/>
                </a:solidFill>
              </a:rPr>
              <a:t>Once you arrive...</a:t>
            </a:r>
          </a:p>
        </p:txBody>
      </p:sp>
      <p:sp>
        <p:nvSpPr>
          <p:cNvPr id="197" name="Shape 197"/>
          <p:cNvSpPr txBox="1">
            <a:spLocks noGrp="1"/>
          </p:cNvSpPr>
          <p:nvPr>
            <p:ph type="dt" idx="10"/>
          </p:nvPr>
        </p:nvSpPr>
        <p:spPr>
          <a:xfrm>
            <a:off x="457200" y="6356350"/>
            <a:ext cx="2133600" cy="365100"/>
          </a:xfrm>
          <a:prstGeom prst="rect">
            <a:avLst/>
          </a:prstGeom>
        </p:spPr>
        <p:txBody>
          <a:bodyPr lIns="91425" tIns="91425" rIns="91425" bIns="91425" anchor="ctr" anchorCtr="0">
            <a:noAutofit/>
          </a:bodyPr>
          <a:lstStyle/>
          <a:p>
            <a:pPr lvl="0" rtl="0">
              <a:spcBef>
                <a:spcPts val="0"/>
              </a:spcBef>
              <a:buClr>
                <a:srgbClr val="000000"/>
              </a:buClr>
              <a:buSzPct val="25000"/>
              <a:buFont typeface="Arial"/>
              <a:buNone/>
            </a:pPr>
            <a:fld id="{00000000-1234-1234-1234-123412341234}" type="slidenum">
              <a:rPr lang="en-US"/>
              <a:t>24</a:t>
            </a:fld>
            <a:endParaRPr lang="en-US"/>
          </a:p>
        </p:txBody>
      </p:sp>
      <p:sp>
        <p:nvSpPr>
          <p:cNvPr id="198" name="Shape 198"/>
          <p:cNvSpPr txBox="1">
            <a:spLocks noGrp="1"/>
          </p:cNvSpPr>
          <p:nvPr>
            <p:ph type="body" idx="1"/>
          </p:nvPr>
        </p:nvSpPr>
        <p:spPr>
          <a:xfrm>
            <a:off x="457200" y="1417650"/>
            <a:ext cx="8229600" cy="4526100"/>
          </a:xfrm>
          <a:prstGeom prst="rect">
            <a:avLst/>
          </a:prstGeom>
        </p:spPr>
        <p:txBody>
          <a:bodyPr lIns="91425" tIns="91425" rIns="91425" bIns="91425" anchor="t" anchorCtr="0">
            <a:noAutofit/>
          </a:bodyPr>
          <a:lstStyle/>
          <a:p>
            <a:pPr marL="457200" lvl="0" indent="-457200" rtl="0">
              <a:spcBef>
                <a:spcPts val="0"/>
              </a:spcBef>
              <a:buSzPct val="100000"/>
            </a:pPr>
            <a:r>
              <a:rPr lang="en-US" sz="3600"/>
              <a:t>Select a space that works for you</a:t>
            </a:r>
          </a:p>
          <a:p>
            <a:pPr marL="914400" lvl="1" rtl="0">
              <a:spcBef>
                <a:spcPts val="0"/>
              </a:spcBef>
              <a:buSzPct val="100000"/>
            </a:pPr>
            <a:r>
              <a:rPr lang="en-US" sz="2400"/>
              <a:t>Alpha Ridge vs. Carrs Mill</a:t>
            </a:r>
          </a:p>
          <a:p>
            <a:pPr marL="914400" lvl="1" rtl="0">
              <a:spcBef>
                <a:spcPts val="0"/>
              </a:spcBef>
              <a:buSzPct val="100000"/>
            </a:pPr>
            <a:r>
              <a:rPr lang="en-US" sz="2400"/>
              <a:t>What do you want to observe?</a:t>
            </a:r>
          </a:p>
          <a:p>
            <a:pPr marL="914400" lvl="1" rtl="0">
              <a:spcBef>
                <a:spcPts val="0"/>
              </a:spcBef>
              <a:buSzPct val="100000"/>
            </a:pPr>
            <a:r>
              <a:rPr lang="en-US" sz="2400"/>
              <a:t>Near the entrance if leaving early</a:t>
            </a:r>
          </a:p>
          <a:p>
            <a:pPr marL="914400" lvl="1" rtl="0">
              <a:spcBef>
                <a:spcPts val="0"/>
              </a:spcBef>
              <a:buSzPct val="100000"/>
            </a:pPr>
            <a:r>
              <a:rPr lang="en-US" sz="2400"/>
              <a:t>With people or on a quiet edge</a:t>
            </a:r>
          </a:p>
          <a:p>
            <a:pPr marL="457200" lvl="0" indent="-457200" rtl="0">
              <a:spcBef>
                <a:spcPts val="0"/>
              </a:spcBef>
              <a:buSzPct val="100000"/>
            </a:pPr>
            <a:r>
              <a:rPr lang="en-US" sz="3600"/>
              <a:t>Turn off/cover trunk and door lights</a:t>
            </a:r>
          </a:p>
          <a:p>
            <a:pPr marL="457200" lvl="0" indent="-457200" rtl="0">
              <a:spcBef>
                <a:spcPts val="0"/>
              </a:spcBef>
              <a:buSzPct val="100000"/>
            </a:pPr>
            <a:r>
              <a:rPr lang="en-US" sz="3600"/>
              <a:t>Take advantage of the remaining daylight to set up</a:t>
            </a:r>
          </a:p>
          <a:p>
            <a:pPr marL="457200" lvl="0" indent="-457200" rtl="0">
              <a:spcBef>
                <a:spcPts val="0"/>
              </a:spcBef>
              <a:buSzPct val="100000"/>
            </a:pPr>
            <a:r>
              <a:rPr lang="en-US" sz="3600"/>
              <a:t>Take some time to get to know the people around you</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lgn="l" rtl="0">
              <a:spcBef>
                <a:spcPts val="0"/>
              </a:spcBef>
              <a:buNone/>
            </a:pPr>
            <a:r>
              <a:rPr lang="en-US">
                <a:solidFill>
                  <a:srgbClr val="6D9EEB"/>
                </a:solidFill>
              </a:rPr>
              <a:t>Once it gets dark...</a:t>
            </a:r>
          </a:p>
        </p:txBody>
      </p:sp>
      <p:sp>
        <p:nvSpPr>
          <p:cNvPr id="205" name="Shape 205"/>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marL="457200" lvl="0" indent="-419100" rtl="0">
              <a:spcBef>
                <a:spcPts val="0"/>
              </a:spcBef>
              <a:buSzPct val="100000"/>
            </a:pPr>
            <a:r>
              <a:rPr lang="en-US" sz="3000"/>
              <a:t>Enjoy that rare clear sky that you have waited so long for</a:t>
            </a:r>
          </a:p>
          <a:p>
            <a:pPr marL="457200" lvl="0" indent="-419100" rtl="0">
              <a:spcBef>
                <a:spcPts val="0"/>
              </a:spcBef>
              <a:buSzPct val="100000"/>
            </a:pPr>
            <a:r>
              <a:rPr lang="en-US" sz="3000"/>
              <a:t>Enjoy the company of like-minded amateur astronomers</a:t>
            </a:r>
          </a:p>
          <a:p>
            <a:pPr marL="914400" lvl="1" rtl="0">
              <a:spcBef>
                <a:spcPts val="0"/>
              </a:spcBef>
              <a:buSzPct val="100000"/>
            </a:pPr>
            <a:r>
              <a:rPr lang="en-US" sz="2400"/>
              <a:t>Conversation is always welcome, but loud noise can be distracting</a:t>
            </a:r>
          </a:p>
          <a:p>
            <a:pPr marL="457200" lvl="0" indent="-419100" rtl="0">
              <a:spcBef>
                <a:spcPts val="0"/>
              </a:spcBef>
              <a:buSzPct val="100000"/>
            </a:pPr>
            <a:r>
              <a:rPr lang="en-US" sz="3000"/>
              <a:t>Protect your neighbors’ night vision with red lights/screen covers</a:t>
            </a:r>
          </a:p>
          <a:p>
            <a:pPr marL="457200" lvl="0" indent="-419100" rtl="0">
              <a:spcBef>
                <a:spcPts val="0"/>
              </a:spcBef>
              <a:buSzPct val="100000"/>
            </a:pPr>
            <a:r>
              <a:rPr lang="en-US" sz="3000"/>
              <a:t>Refrain from running automobile engines until you are leaving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lgn="l" rtl="0">
              <a:spcBef>
                <a:spcPts val="0"/>
              </a:spcBef>
              <a:buNone/>
            </a:pPr>
            <a:r>
              <a:rPr lang="en-US">
                <a:solidFill>
                  <a:srgbClr val="6D9EEB"/>
                </a:solidFill>
              </a:rPr>
              <a:t>When it is time to leave...</a:t>
            </a:r>
          </a:p>
        </p:txBody>
      </p:sp>
      <p:sp>
        <p:nvSpPr>
          <p:cNvPr id="212" name="Shape 212"/>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marL="457200" lvl="0" indent="-457200" rtl="0">
              <a:spcBef>
                <a:spcPts val="0"/>
              </a:spcBef>
              <a:buSzPct val="100000"/>
            </a:pPr>
            <a:r>
              <a:rPr lang="en-US" sz="3600"/>
              <a:t>Parties generally end at 11pm</a:t>
            </a:r>
          </a:p>
          <a:p>
            <a:pPr marL="914400" lvl="1" rtl="0">
              <a:spcBef>
                <a:spcPts val="0"/>
              </a:spcBef>
              <a:buSzPct val="100000"/>
            </a:pPr>
            <a:r>
              <a:rPr lang="en-US" sz="2400"/>
              <a:t>Host’s discretion, will announce</a:t>
            </a:r>
          </a:p>
          <a:p>
            <a:pPr marL="457200" lvl="0" indent="-457200" rtl="0">
              <a:spcBef>
                <a:spcPts val="0"/>
              </a:spcBef>
              <a:buSzPct val="100000"/>
            </a:pPr>
            <a:r>
              <a:rPr lang="en-US" sz="3600"/>
              <a:t>Maintain red light discipline of others are still observing, except…</a:t>
            </a:r>
          </a:p>
          <a:p>
            <a:pPr marL="457200" lvl="0" indent="-457200" rtl="0">
              <a:spcBef>
                <a:spcPts val="0"/>
              </a:spcBef>
              <a:buSzPct val="100000"/>
            </a:pPr>
            <a:r>
              <a:rPr lang="en-US" sz="3600"/>
              <a:t>Turn on headlights when driving out</a:t>
            </a:r>
          </a:p>
          <a:p>
            <a:pPr marL="914400" lvl="1" rtl="0">
              <a:spcBef>
                <a:spcPts val="0"/>
              </a:spcBef>
              <a:buSzPct val="100000"/>
            </a:pPr>
            <a:r>
              <a:rPr lang="en-US" sz="2400"/>
              <a:t>Required for safety reasons</a:t>
            </a:r>
          </a:p>
          <a:p>
            <a:pPr marL="914400" lvl="1" rtl="0">
              <a:spcBef>
                <a:spcPts val="0"/>
              </a:spcBef>
              <a:buSzPct val="100000"/>
            </a:pPr>
            <a:r>
              <a:rPr lang="en-US" sz="2400"/>
              <a:t>Let observers around you know so that they can cover up as needed</a:t>
            </a:r>
          </a:p>
          <a:p>
            <a:pPr marL="457200" lvl="0" indent="-457200" rtl="0">
              <a:spcBef>
                <a:spcPts val="0"/>
              </a:spcBef>
              <a:buSzPct val="100000"/>
            </a:pPr>
            <a:r>
              <a:rPr lang="en-US" sz="3600"/>
              <a:t>Do not leave cars in the park!</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a:solidFill>
                  <a:srgbClr val="6D9EEB"/>
                </a:solidFill>
              </a:rPr>
              <a:t>Most importantly...</a:t>
            </a:r>
          </a:p>
        </p:txBody>
      </p:sp>
      <p:sp>
        <p:nvSpPr>
          <p:cNvPr id="219" name="Shape 219"/>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lvl="0" rtl="0">
              <a:spcBef>
                <a:spcPts val="0"/>
              </a:spcBef>
              <a:buNone/>
            </a:pPr>
            <a:r>
              <a:rPr lang="en-US" sz="3600"/>
              <a:t>Show up!</a:t>
            </a:r>
          </a:p>
          <a:p>
            <a:pPr marL="914400" lvl="0" indent="-381000" rtl="0">
              <a:spcBef>
                <a:spcPts val="0"/>
              </a:spcBef>
              <a:buSzPct val="100000"/>
            </a:pPr>
            <a:r>
              <a:rPr lang="en-US" sz="2400"/>
              <a:t>Jim-ism: 85% of life is showing up</a:t>
            </a:r>
          </a:p>
          <a:p>
            <a:pPr lvl="0" rtl="0">
              <a:spcBef>
                <a:spcPts val="0"/>
              </a:spcBef>
              <a:buNone/>
            </a:pPr>
            <a:r>
              <a:rPr lang="en-US" sz="3600"/>
              <a:t>Enjoy your evening</a:t>
            </a:r>
          </a:p>
          <a:p>
            <a:pPr marL="914400" lvl="0" indent="-381000" rtl="0">
              <a:spcBef>
                <a:spcPts val="0"/>
              </a:spcBef>
              <a:buSzPct val="100000"/>
            </a:pPr>
            <a:r>
              <a:rPr lang="en-US" sz="2400"/>
              <a:t>Star parties can be a heckuva lot of fun</a:t>
            </a:r>
          </a:p>
          <a:p>
            <a:pPr lvl="0" rtl="0">
              <a:spcBef>
                <a:spcPts val="0"/>
              </a:spcBef>
              <a:buNone/>
            </a:pPr>
            <a:r>
              <a:rPr lang="en-US" sz="3600"/>
              <a:t>Enjoy sharing astronomy with others</a:t>
            </a:r>
          </a:p>
          <a:p>
            <a:pPr marL="914400" lvl="0" indent="-381000" rtl="0">
              <a:spcBef>
                <a:spcPts val="0"/>
              </a:spcBef>
              <a:buSzPct val="100000"/>
            </a:pPr>
            <a:r>
              <a:rPr lang="en-US" sz="2400"/>
              <a:t>Rewarding - you’re hooked the first time that you amaze a youngster!</a:t>
            </a:r>
          </a:p>
          <a:p>
            <a:pPr lvl="0" rtl="0">
              <a:spcBef>
                <a:spcPts val="0"/>
              </a:spcBef>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body" idx="1"/>
          </p:nvPr>
        </p:nvSpPr>
        <p:spPr>
          <a:xfrm>
            <a:off x="494270" y="444500"/>
            <a:ext cx="8229600" cy="5689500"/>
          </a:xfrm>
          <a:prstGeom prst="rect">
            <a:avLst/>
          </a:prstGeom>
          <a:noFill/>
          <a:ln>
            <a:noFill/>
          </a:ln>
        </p:spPr>
        <p:txBody>
          <a:bodyPr lIns="91425" tIns="45700" rIns="91425" bIns="45700" anchor="t" anchorCtr="0">
            <a:noAutofit/>
          </a:bodyPr>
          <a:lstStyle/>
          <a:p>
            <a:pPr marL="0" marR="0" lvl="0" indent="0" algn="ctr" rtl="0">
              <a:spcBef>
                <a:spcPts val="1200"/>
              </a:spcBef>
              <a:buClr>
                <a:srgbClr val="FFFF00"/>
              </a:buClr>
              <a:buSzPct val="25000"/>
              <a:buFont typeface="Arial"/>
              <a:buNone/>
            </a:pPr>
            <a:r>
              <a:rPr lang="en-US" sz="6000" dirty="0">
                <a:solidFill>
                  <a:srgbClr val="A4C2F4"/>
                </a:solidFill>
              </a:rPr>
              <a:t>Astronomy Humor</a:t>
            </a:r>
          </a:p>
          <a:p>
            <a:pPr marL="0" marR="0" lvl="0" indent="0" algn="ctr" rtl="0">
              <a:spcBef>
                <a:spcPts val="1200"/>
              </a:spcBef>
              <a:buClr>
                <a:srgbClr val="FFFF00"/>
              </a:buClr>
              <a:buSzPct val="25000"/>
              <a:buFont typeface="Arial"/>
              <a:buNone/>
            </a:pPr>
            <a:endParaRPr sz="4400" baseline="30000" dirty="0"/>
          </a:p>
          <a:p>
            <a:pPr marL="0" marR="0" lvl="0" indent="0" algn="ctr" rtl="0">
              <a:spcBef>
                <a:spcPts val="1200"/>
              </a:spcBef>
              <a:buClr>
                <a:srgbClr val="FFFF00"/>
              </a:buClr>
              <a:buSzPct val="25000"/>
              <a:buFont typeface="Arial"/>
              <a:buNone/>
            </a:pPr>
            <a:r>
              <a:rPr lang="en-US" sz="4800" b="1" dirty="0"/>
              <a:t>You Matter.</a:t>
            </a:r>
          </a:p>
          <a:p>
            <a:pPr marL="0" marR="0" lvl="0" indent="0" algn="ctr" rtl="0">
              <a:spcBef>
                <a:spcPts val="1200"/>
              </a:spcBef>
              <a:buClr>
                <a:srgbClr val="FFFF00"/>
              </a:buClr>
              <a:buSzPct val="25000"/>
              <a:buFont typeface="Arial"/>
              <a:buNone/>
            </a:pPr>
            <a:r>
              <a:rPr lang="en-US" sz="3000" dirty="0"/>
              <a:t>Unless you multiply yourself by the speed of light squared. Then, of course...</a:t>
            </a:r>
          </a:p>
          <a:p>
            <a:pPr marL="0" marR="0" lvl="0" indent="0" algn="ctr" rtl="0">
              <a:spcBef>
                <a:spcPts val="1200"/>
              </a:spcBef>
              <a:buClr>
                <a:srgbClr val="FFFF00"/>
              </a:buClr>
              <a:buSzPct val="25000"/>
              <a:buFont typeface="Arial"/>
              <a:buNone/>
            </a:pPr>
            <a:r>
              <a:rPr lang="en-US" sz="4800" b="1" dirty="0"/>
              <a:t>You Energy.</a:t>
            </a:r>
          </a:p>
          <a:p>
            <a:pPr marL="0" marR="0" lvl="0" indent="0" algn="ctr" rtl="0">
              <a:spcBef>
                <a:spcPts val="1200"/>
              </a:spcBef>
              <a:buClr>
                <a:srgbClr val="FFFF00"/>
              </a:buClr>
              <a:buSzPct val="25000"/>
              <a:buFont typeface="Arial"/>
              <a:buNone/>
            </a:pPr>
            <a:r>
              <a:rPr lang="en-US" sz="3600" dirty="0"/>
              <a:t>E=mc</a:t>
            </a:r>
            <a:r>
              <a:rPr lang="en-US" sz="3600" baseline="30000" dirty="0"/>
              <a:t>2</a:t>
            </a:r>
          </a:p>
        </p:txBody>
      </p:sp>
      <p:sp>
        <p:nvSpPr>
          <p:cNvPr id="226" name="Shape 226"/>
          <p:cNvSpPr/>
          <p:nvPr/>
        </p:nvSpPr>
        <p:spPr>
          <a:xfrm>
            <a:off x="8562975" y="5598317"/>
            <a:ext cx="247500" cy="1428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B0F0"/>
              </a:buClr>
              <a:buSzPct val="25000"/>
              <a:buFont typeface="Times New Roman"/>
              <a:buNone/>
            </a:pPr>
            <a:r>
              <a:rPr lang="en-US" sz="4800" b="0" i="0" u="none" strike="noStrike" cap="none">
                <a:solidFill>
                  <a:srgbClr val="00B0F0"/>
                </a:solidFill>
                <a:latin typeface="Times New Roman"/>
                <a:ea typeface="Times New Roman"/>
                <a:cs typeface="Times New Roman"/>
                <a:sym typeface="Times New Roman"/>
              </a:rPr>
              <a:t>Thank You!</a:t>
            </a:r>
          </a:p>
        </p:txBody>
      </p:sp>
      <p:sp>
        <p:nvSpPr>
          <p:cNvPr id="233" name="Shape 233"/>
          <p:cNvSpPr txBox="1">
            <a:spLocks noGrp="1"/>
          </p:cNvSpPr>
          <p:nvPr>
            <p:ph type="body" idx="1"/>
          </p:nvPr>
        </p:nvSpPr>
        <p:spPr>
          <a:xfrm>
            <a:off x="494270" y="1519195"/>
            <a:ext cx="8229600" cy="173200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00FF00"/>
              </a:buClr>
              <a:buSzPct val="25000"/>
              <a:buFont typeface="Arial"/>
              <a:buNone/>
            </a:pPr>
            <a:r>
              <a:rPr lang="en-US" sz="4000" b="0" i="0" u="none" strike="noStrike" cap="none">
                <a:solidFill>
                  <a:srgbClr val="00FF00"/>
                </a:solidFill>
                <a:latin typeface="Times New Roman"/>
                <a:ea typeface="Times New Roman"/>
                <a:cs typeface="Times New Roman"/>
                <a:sym typeface="Times New Roman"/>
              </a:rPr>
              <a:t>Next month’s meeting is on Thursday, April 20</a:t>
            </a:r>
            <a:r>
              <a:rPr lang="en-US" sz="4000" b="0" i="0" u="none" strike="noStrike" cap="none" baseline="30000">
                <a:solidFill>
                  <a:srgbClr val="00FF00"/>
                </a:solidFill>
                <a:latin typeface="Times New Roman"/>
                <a:ea typeface="Times New Roman"/>
                <a:cs typeface="Times New Roman"/>
                <a:sym typeface="Times New Roman"/>
              </a:rPr>
              <a:t>th</a:t>
            </a:r>
            <a:r>
              <a:rPr lang="en-US" sz="4000" b="0" i="0" u="none" strike="noStrike" cap="none">
                <a:solidFill>
                  <a:srgbClr val="00FF00"/>
                </a:solidFill>
                <a:latin typeface="Times New Roman"/>
                <a:ea typeface="Times New Roman"/>
                <a:cs typeface="Times New Roman"/>
                <a:sym typeface="Times New Roman"/>
              </a:rPr>
              <a:t>, 2017 7 PM</a:t>
            </a:r>
          </a:p>
          <a:p>
            <a:pPr marL="0" marR="0" lvl="0" indent="0" algn="ctr" rtl="0">
              <a:spcBef>
                <a:spcPts val="800"/>
              </a:spcBef>
              <a:buClr>
                <a:srgbClr val="FFFF00"/>
              </a:buClr>
              <a:buSzPct val="25000"/>
              <a:buFont typeface="Arial"/>
              <a:buNone/>
            </a:pPr>
            <a:endParaRPr sz="4000" b="0" i="0" u="none" strike="noStrike" cap="none">
              <a:solidFill>
                <a:srgbClr val="00FF00"/>
              </a:solidFill>
              <a:latin typeface="Times New Roman"/>
              <a:ea typeface="Times New Roman"/>
              <a:cs typeface="Times New Roman"/>
              <a:sym typeface="Times New Roman"/>
            </a:endParaRPr>
          </a:p>
        </p:txBody>
      </p:sp>
      <p:sp>
        <p:nvSpPr>
          <p:cNvPr id="234" name="Shape 234"/>
          <p:cNvSpPr txBox="1"/>
          <p:nvPr/>
        </p:nvSpPr>
        <p:spPr>
          <a:xfrm>
            <a:off x="508289" y="3196791"/>
            <a:ext cx="8172042" cy="3216707"/>
          </a:xfrm>
          <a:prstGeom prst="rect">
            <a:avLst/>
          </a:prstGeom>
          <a:noFill/>
          <a:ln>
            <a:noFill/>
          </a:ln>
        </p:spPr>
        <p:txBody>
          <a:bodyPr lIns="91425" tIns="45700" rIns="91425" bIns="45700" anchor="t" anchorCtr="0">
            <a:noAutofit/>
          </a:bodyPr>
          <a:lstStyle/>
          <a:p>
            <a:pPr marL="0" marR="0" lvl="0" indent="0" algn="ctr" rtl="0">
              <a:spcBef>
                <a:spcPts val="800"/>
              </a:spcBef>
              <a:buSzPct val="25000"/>
              <a:buNone/>
            </a:pPr>
            <a:r>
              <a:rPr lang="en-US" sz="4000">
                <a:solidFill>
                  <a:srgbClr val="FFFFFF"/>
                </a:solidFill>
                <a:latin typeface="Times New Roman"/>
                <a:ea typeface="Times New Roman"/>
                <a:cs typeface="Times New Roman"/>
                <a:sym typeface="Times New Roman"/>
              </a:rPr>
              <a:t>Dr. Adam Szabo</a:t>
            </a:r>
          </a:p>
          <a:p>
            <a:pPr marL="0" marR="0" lvl="0" indent="0" algn="ctr" rtl="0">
              <a:spcBef>
                <a:spcPts val="800"/>
              </a:spcBef>
              <a:buSzPct val="25000"/>
              <a:buNone/>
            </a:pPr>
            <a:r>
              <a:rPr lang="en-US" sz="3000">
                <a:solidFill>
                  <a:srgbClr val="FFFF00"/>
                </a:solidFill>
                <a:latin typeface="Times New Roman"/>
                <a:ea typeface="Times New Roman"/>
                <a:cs typeface="Times New Roman"/>
                <a:sym typeface="Times New Roman"/>
              </a:rPr>
              <a:t>Chief of NASA Goddard Space Flight Center's Heliospheric Phyics Labratory</a:t>
            </a:r>
          </a:p>
          <a:p>
            <a:pPr marL="0" marR="0" lvl="0" indent="0" algn="ctr" rtl="0">
              <a:spcBef>
                <a:spcPts val="800"/>
              </a:spcBef>
              <a:buNone/>
            </a:pPr>
            <a:endParaRPr sz="1000">
              <a:solidFill>
                <a:srgbClr val="FFFF00"/>
              </a:solidFill>
              <a:latin typeface="Times New Roman"/>
              <a:ea typeface="Times New Roman"/>
              <a:cs typeface="Times New Roman"/>
              <a:sym typeface="Times New Roman"/>
            </a:endParaRPr>
          </a:p>
          <a:p>
            <a:pPr marL="0" marR="0" lvl="0" indent="0" algn="ctr" rtl="0">
              <a:spcBef>
                <a:spcPts val="800"/>
              </a:spcBef>
              <a:buSzPct val="25000"/>
              <a:buNone/>
            </a:pPr>
            <a:r>
              <a:rPr lang="en-US" sz="3000">
                <a:solidFill>
                  <a:srgbClr val="FFFF00"/>
                </a:solidFill>
                <a:latin typeface="Times New Roman"/>
                <a:ea typeface="Times New Roman"/>
                <a:cs typeface="Times New Roman"/>
                <a:sym typeface="Times New Roman"/>
              </a:rPr>
              <a:t>The Earth and Solar Wind Science Observations of the DSCOVR Mission.</a:t>
            </a:r>
          </a:p>
        </p:txBody>
      </p:sp>
      <p:sp>
        <p:nvSpPr>
          <p:cNvPr id="235" name="Shape 235"/>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203605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Shape 136"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37" name="Shape 137"/>
          <p:cNvSpPr txBox="1"/>
          <p:nvPr/>
        </p:nvSpPr>
        <p:spPr>
          <a:xfrm>
            <a:off x="596900" y="33920"/>
            <a:ext cx="8229600" cy="117257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4800" b="1" i="0" u="none" strike="noStrike" cap="none">
                <a:solidFill>
                  <a:srgbClr val="538CD5"/>
                </a:solidFill>
                <a:latin typeface="Times New Roman"/>
                <a:ea typeface="Times New Roman"/>
                <a:cs typeface="Times New Roman"/>
                <a:sym typeface="Times New Roman"/>
              </a:rPr>
              <a:t>HAL Social Media</a:t>
            </a:r>
          </a:p>
        </p:txBody>
      </p:sp>
      <p:sp>
        <p:nvSpPr>
          <p:cNvPr id="138" name="Shape 138"/>
          <p:cNvSpPr txBox="1"/>
          <p:nvPr/>
        </p:nvSpPr>
        <p:spPr>
          <a:xfrm>
            <a:off x="984250" y="1117600"/>
            <a:ext cx="7175499" cy="563231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a:solidFill>
                  <a:srgbClr val="CCFF33"/>
                </a:solidFill>
                <a:latin typeface="Times New Roman"/>
                <a:ea typeface="Times New Roman"/>
                <a:cs typeface="Times New Roman"/>
                <a:sym typeface="Times New Roman"/>
              </a:rPr>
              <a:t>Website:</a:t>
            </a:r>
          </a:p>
          <a:p>
            <a:pPr marL="0" marR="0" lvl="0" indent="0" algn="ctr" rtl="0">
              <a:spcBef>
                <a:spcPts val="0"/>
              </a:spcBef>
              <a:buSzPct val="25000"/>
              <a:buNone/>
            </a:pPr>
            <a:r>
              <a:rPr lang="en-US" sz="3600" u="sng">
                <a:solidFill>
                  <a:schemeClr val="hlink"/>
                </a:solidFill>
                <a:latin typeface="Times New Roman"/>
                <a:ea typeface="Times New Roman"/>
                <a:cs typeface="Times New Roman"/>
                <a:sym typeface="Times New Roman"/>
                <a:hlinkClick r:id="rId4"/>
              </a:rPr>
              <a:t>http://www.howardastro.org</a:t>
            </a:r>
          </a:p>
          <a:p>
            <a:pPr marL="0" marR="0" lvl="0" indent="0" algn="ctr" rtl="0">
              <a:spcBef>
                <a:spcPts val="0"/>
              </a:spcBef>
              <a:buNone/>
            </a:pPr>
            <a:endParaRPr sz="3600">
              <a:solidFill>
                <a:srgbClr val="CCFF33"/>
              </a:solidFill>
              <a:latin typeface="Times New Roman"/>
              <a:ea typeface="Times New Roman"/>
              <a:cs typeface="Times New Roman"/>
              <a:sym typeface="Times New Roman"/>
            </a:endParaRPr>
          </a:p>
          <a:p>
            <a:pPr marL="0" marR="0" lvl="0" indent="0" algn="ctr" rtl="0">
              <a:spcBef>
                <a:spcPts val="0"/>
              </a:spcBef>
              <a:buSzPct val="25000"/>
              <a:buNone/>
            </a:pPr>
            <a:r>
              <a:rPr lang="en-US" sz="3600">
                <a:solidFill>
                  <a:srgbClr val="CCFF33"/>
                </a:solidFill>
                <a:latin typeface="Times New Roman"/>
                <a:ea typeface="Times New Roman"/>
                <a:cs typeface="Times New Roman"/>
                <a:sym typeface="Times New Roman"/>
              </a:rPr>
              <a:t>Facebook:</a:t>
            </a:r>
          </a:p>
          <a:p>
            <a:pPr marL="0" marR="0" lvl="0" indent="0" algn="ctr" rtl="0">
              <a:spcBef>
                <a:spcPts val="0"/>
              </a:spcBef>
              <a:buSzPct val="25000"/>
              <a:buNone/>
            </a:pPr>
            <a:r>
              <a:rPr lang="en-US" sz="3600" u="sng">
                <a:solidFill>
                  <a:schemeClr val="hlink"/>
                </a:solidFill>
                <a:latin typeface="Times New Roman"/>
                <a:ea typeface="Times New Roman"/>
                <a:cs typeface="Times New Roman"/>
                <a:sym typeface="Times New Roman"/>
                <a:hlinkClick r:id="rId5"/>
              </a:rPr>
              <a:t>https://www.facebook.com/groups/howardastro/</a:t>
            </a:r>
          </a:p>
          <a:p>
            <a:pPr marL="0" marR="0" lvl="0" indent="0" algn="ctr" rtl="0">
              <a:spcBef>
                <a:spcPts val="0"/>
              </a:spcBef>
              <a:buNone/>
            </a:pPr>
            <a:endParaRPr sz="3600">
              <a:solidFill>
                <a:srgbClr val="CCFF33"/>
              </a:solidFill>
              <a:latin typeface="Times New Roman"/>
              <a:ea typeface="Times New Roman"/>
              <a:cs typeface="Times New Roman"/>
              <a:sym typeface="Times New Roman"/>
            </a:endParaRPr>
          </a:p>
          <a:p>
            <a:pPr marL="0" marR="0" lvl="0" indent="0" algn="ctr" rtl="0">
              <a:spcBef>
                <a:spcPts val="0"/>
              </a:spcBef>
              <a:buSzPct val="25000"/>
              <a:buNone/>
            </a:pPr>
            <a:r>
              <a:rPr lang="en-US" sz="3600">
                <a:solidFill>
                  <a:srgbClr val="CCFF33"/>
                </a:solidFill>
                <a:latin typeface="Times New Roman"/>
                <a:ea typeface="Times New Roman"/>
                <a:cs typeface="Times New Roman"/>
                <a:sym typeface="Times New Roman"/>
              </a:rPr>
              <a:t>Yahoo Group (mailing list):</a:t>
            </a:r>
          </a:p>
          <a:p>
            <a:pPr marL="0" marR="0" lvl="0" indent="0" algn="ctr" rtl="0">
              <a:spcBef>
                <a:spcPts val="0"/>
              </a:spcBef>
              <a:buSzPct val="25000"/>
              <a:buNone/>
            </a:pPr>
            <a:r>
              <a:rPr lang="en-US" sz="3600">
                <a:solidFill>
                  <a:srgbClr val="CCFF33"/>
                </a:solidFill>
                <a:latin typeface="Times New Roman"/>
                <a:ea typeface="Times New Roman"/>
                <a:cs typeface="Times New Roman"/>
                <a:sym typeface="Times New Roman"/>
              </a:rPr>
              <a:t>https://tech.groups.yahoo.com/group/howardastro/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1770"/>
            <a:ext cx="8229600" cy="1143000"/>
          </a:xfrm>
        </p:spPr>
        <p:txBody>
          <a:bodyPr/>
          <a:lstStyle/>
          <a:p>
            <a:r>
              <a:rPr lang="en-US" dirty="0"/>
              <a:t>HAL Library Online</a:t>
            </a:r>
          </a:p>
        </p:txBody>
      </p:sp>
      <p:pic>
        <p:nvPicPr>
          <p:cNvPr id="6" name="Picture 5"/>
          <p:cNvPicPr>
            <a:picLocks noChangeAspect="1"/>
          </p:cNvPicPr>
          <p:nvPr/>
        </p:nvPicPr>
        <p:blipFill>
          <a:blip r:embed="rId3"/>
          <a:stretch>
            <a:fillRect/>
          </a:stretch>
        </p:blipFill>
        <p:spPr>
          <a:xfrm>
            <a:off x="558800" y="1617662"/>
            <a:ext cx="8119532" cy="4567237"/>
          </a:xfrm>
          <a:prstGeom prst="rect">
            <a:avLst/>
          </a:prstGeom>
        </p:spPr>
      </p:pic>
      <p:sp>
        <p:nvSpPr>
          <p:cNvPr id="3" name="Slide Number Placeholder 2"/>
          <p:cNvSpPr>
            <a:spLocks noGrp="1"/>
          </p:cNvSpPr>
          <p:nvPr>
            <p:ph type="sldNum" idx="4294967295"/>
          </p:nvPr>
        </p:nvSpPr>
        <p:spPr>
          <a:xfrm>
            <a:off x="7010400" y="6356350"/>
            <a:ext cx="2133600" cy="365125"/>
          </a:xfrm>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4</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744686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Shape 102" descr="m46m47_hetlage_f.jpg"/>
          <p:cNvPicPr preferRelativeResize="0"/>
          <p:nvPr/>
        </p:nvPicPr>
        <p:blipFill rotWithShape="1">
          <a:blip r:embed="rId3">
            <a:alphaModFix/>
          </a:blip>
          <a:srcRect l="3514" r="4188"/>
          <a:stretch/>
        </p:blipFill>
        <p:spPr>
          <a:xfrm>
            <a:off x="0" y="19048"/>
            <a:ext cx="9144000" cy="6858000"/>
          </a:xfrm>
          <a:prstGeom prst="rect">
            <a:avLst/>
          </a:prstGeom>
          <a:noFill/>
          <a:ln>
            <a:noFill/>
          </a:ln>
        </p:spPr>
      </p:pic>
      <p:sp>
        <p:nvSpPr>
          <p:cNvPr id="103" name="Shape 103"/>
          <p:cNvSpPr txBox="1"/>
          <p:nvPr/>
        </p:nvSpPr>
        <p:spPr>
          <a:xfrm>
            <a:off x="0" y="200617"/>
            <a:ext cx="9144000" cy="117257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4800" b="1" dirty="0">
                <a:solidFill>
                  <a:srgbClr val="538CD5"/>
                </a:solidFill>
                <a:latin typeface="Times New Roman"/>
                <a:ea typeface="Times New Roman"/>
                <a:cs typeface="Times New Roman"/>
                <a:sym typeface="Times New Roman"/>
              </a:rPr>
              <a:t>Congratulations!</a:t>
            </a:r>
          </a:p>
        </p:txBody>
      </p:sp>
      <p:sp>
        <p:nvSpPr>
          <p:cNvPr id="104" name="Shape 104"/>
          <p:cNvSpPr txBox="1"/>
          <p:nvPr/>
        </p:nvSpPr>
        <p:spPr>
          <a:xfrm>
            <a:off x="781897" y="1716231"/>
            <a:ext cx="7584000" cy="1200299"/>
          </a:xfrm>
          <a:prstGeom prst="rect">
            <a:avLst/>
          </a:prstGeom>
          <a:noFill/>
          <a:ln>
            <a:noFill/>
          </a:ln>
        </p:spPr>
        <p:txBody>
          <a:bodyPr lIns="91425" tIns="45700" rIns="91425" bIns="45700" anchor="t" anchorCtr="0">
            <a:noAutofit/>
          </a:bodyPr>
          <a:lstStyle/>
          <a:p>
            <a:pPr marR="0" lvl="0" algn="l" rtl="0">
              <a:spcBef>
                <a:spcPts val="0"/>
              </a:spcBef>
              <a:buNone/>
            </a:pPr>
            <a:r>
              <a:rPr lang="en-US" sz="2800" dirty="0">
                <a:solidFill>
                  <a:srgbClr val="CCFF33"/>
                </a:solidFill>
                <a:latin typeface="Times New Roman"/>
                <a:ea typeface="Times New Roman"/>
                <a:cs typeface="Times New Roman"/>
                <a:sym typeface="Times New Roman"/>
              </a:rPr>
              <a:t>Dennis Conti’s coordination of the American Association of Variable Star Observers (AAVSO) amateur observations in support of a major Hubble Study of 15 exoplanets is mentioned on page 70 of the April 2017 edition of Sky and Telescope.</a:t>
            </a:r>
          </a:p>
          <a:p>
            <a:pPr marR="0" lvl="0" algn="l" rtl="0">
              <a:spcBef>
                <a:spcPts val="0"/>
              </a:spcBef>
              <a:buNone/>
            </a:pPr>
            <a:endParaRPr sz="2800" dirty="0">
              <a:solidFill>
                <a:srgbClr val="CCFF33"/>
              </a:solidFill>
              <a:latin typeface="Times New Roman"/>
              <a:ea typeface="Times New Roman"/>
              <a:cs typeface="Times New Roman"/>
              <a:sym typeface="Times New Roman"/>
            </a:endParaRPr>
          </a:p>
          <a:p>
            <a:pPr marR="0" lvl="0" algn="l" rtl="0">
              <a:spcBef>
                <a:spcPts val="0"/>
              </a:spcBef>
              <a:buNone/>
            </a:pPr>
            <a:r>
              <a:rPr lang="en-US" sz="2800" dirty="0">
                <a:solidFill>
                  <a:srgbClr val="CCFF33"/>
                </a:solidFill>
                <a:latin typeface="Times New Roman"/>
                <a:ea typeface="Times New Roman"/>
                <a:cs typeface="Times New Roman"/>
                <a:sym typeface="Times New Roman"/>
              </a:rPr>
              <a:t>Dennis, who is chairman of the AAVSO Exoplanet Section, will be speaking to us at the May meeting about Exoplanet Detection via Microlensing. </a:t>
            </a:r>
          </a:p>
          <a:p>
            <a:pPr marL="1028700" marR="0" lvl="1" indent="-571500" algn="l" rtl="0">
              <a:spcBef>
                <a:spcPts val="0"/>
              </a:spcBef>
              <a:buClr>
                <a:schemeClr val="lt1"/>
              </a:buClr>
              <a:buFont typeface="Arial"/>
              <a:buNone/>
            </a:pPr>
            <a:endParaRPr sz="3600" b="0" i="0" u="none" strike="noStrike" cap="none" dirty="0">
              <a:solidFill>
                <a:srgbClr val="CCFF33"/>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Shape 110"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111" name="Shape 111"/>
          <p:cNvSpPr txBox="1"/>
          <p:nvPr/>
        </p:nvSpPr>
        <p:spPr>
          <a:xfrm>
            <a:off x="0" y="-42279"/>
            <a:ext cx="9144000" cy="117257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4800" b="1" i="0" u="none" strike="noStrike" cap="none">
                <a:solidFill>
                  <a:srgbClr val="538CD5"/>
                </a:solidFill>
                <a:latin typeface="Times New Roman"/>
                <a:ea typeface="Times New Roman"/>
                <a:cs typeface="Times New Roman"/>
                <a:sym typeface="Times New Roman"/>
              </a:rPr>
              <a:t>Upcoming </a:t>
            </a:r>
            <a:r>
              <a:rPr lang="en-US" sz="4800" b="1">
                <a:solidFill>
                  <a:srgbClr val="538CD5"/>
                </a:solidFill>
                <a:latin typeface="Times New Roman"/>
                <a:ea typeface="Times New Roman"/>
                <a:cs typeface="Times New Roman"/>
                <a:sym typeface="Times New Roman"/>
              </a:rPr>
              <a:t>E</a:t>
            </a:r>
            <a:r>
              <a:rPr lang="en-US" sz="4800" b="1" i="0" u="none" strike="noStrike" cap="none">
                <a:solidFill>
                  <a:srgbClr val="538CD5"/>
                </a:solidFill>
                <a:latin typeface="Times New Roman"/>
                <a:ea typeface="Times New Roman"/>
                <a:cs typeface="Times New Roman"/>
                <a:sym typeface="Times New Roman"/>
              </a:rPr>
              <a:t>vents</a:t>
            </a:r>
          </a:p>
        </p:txBody>
      </p:sp>
      <p:sp>
        <p:nvSpPr>
          <p:cNvPr id="112" name="Shape 112"/>
          <p:cNvSpPr txBox="1"/>
          <p:nvPr/>
        </p:nvSpPr>
        <p:spPr>
          <a:xfrm>
            <a:off x="963311" y="1605007"/>
            <a:ext cx="7583870" cy="2308323"/>
          </a:xfrm>
          <a:prstGeom prst="rect">
            <a:avLst/>
          </a:prstGeom>
          <a:noFill/>
          <a:ln>
            <a:noFill/>
          </a:ln>
        </p:spPr>
        <p:txBody>
          <a:bodyPr lIns="91425" tIns="45700" rIns="91425" bIns="45700" anchor="t" anchorCtr="0">
            <a:noAutofit/>
          </a:bodyPr>
          <a:lstStyle/>
          <a:p>
            <a:pPr marL="571500" marR="0" lvl="0" indent="-571500" algn="l" rtl="0">
              <a:spcBef>
                <a:spcPts val="0"/>
              </a:spcBef>
              <a:buClr>
                <a:srgbClr val="CCFF33"/>
              </a:buClr>
              <a:buSzPct val="100000"/>
              <a:buFont typeface="Arial"/>
              <a:buChar char="•"/>
            </a:pPr>
            <a:r>
              <a:rPr lang="en-US" sz="3600">
                <a:solidFill>
                  <a:srgbClr val="CCFF33"/>
                </a:solidFill>
                <a:latin typeface="Times New Roman"/>
                <a:ea typeface="Times New Roman"/>
                <a:cs typeface="Times New Roman"/>
                <a:sym typeface="Times New Roman"/>
              </a:rPr>
              <a:t>March 22nd - 26th Chaos Springs, VA</a:t>
            </a:r>
          </a:p>
          <a:p>
            <a:pPr marL="571500" marR="0" lvl="0" indent="-571500" algn="l" rtl="0">
              <a:spcBef>
                <a:spcPts val="0"/>
              </a:spcBef>
              <a:buClr>
                <a:srgbClr val="CCFF33"/>
              </a:buClr>
              <a:buSzPct val="100000"/>
              <a:buFont typeface="Arial"/>
              <a:buChar char="•"/>
            </a:pPr>
            <a:r>
              <a:rPr lang="en-US" sz="3600">
                <a:solidFill>
                  <a:srgbClr val="CCFF33"/>
                </a:solidFill>
                <a:latin typeface="Times New Roman"/>
                <a:ea typeface="Times New Roman"/>
                <a:cs typeface="Times New Roman"/>
                <a:sym typeface="Times New Roman"/>
              </a:rPr>
              <a:t>March 25th - Members only star party, Alpha Ridge Park.</a:t>
            </a:r>
          </a:p>
          <a:p>
            <a:pPr marL="571500" marR="0" lvl="0" indent="-571500" algn="l" rtl="0">
              <a:spcBef>
                <a:spcPts val="0"/>
              </a:spcBef>
              <a:buClr>
                <a:srgbClr val="CCFF33"/>
              </a:buClr>
              <a:buSzPct val="100000"/>
              <a:buFont typeface="Arial"/>
              <a:buChar char="•"/>
            </a:pPr>
            <a:r>
              <a:rPr lang="en-US" sz="3600">
                <a:solidFill>
                  <a:srgbClr val="CCFF33"/>
                </a:solidFill>
                <a:latin typeface="Times New Roman"/>
                <a:ea typeface="Times New Roman"/>
                <a:cs typeface="Times New Roman"/>
                <a:sym typeface="Times New Roman"/>
              </a:rPr>
              <a:t>April 8th - Public star party, Alpha Ridge Park.</a:t>
            </a:r>
          </a:p>
          <a:p>
            <a:pPr marL="571500" marR="0" lvl="0" indent="-571500" algn="l" rtl="0">
              <a:spcBef>
                <a:spcPts val="0"/>
              </a:spcBef>
              <a:buClr>
                <a:srgbClr val="CCFF33"/>
              </a:buClr>
              <a:buSzPct val="100000"/>
              <a:buFont typeface="Arial"/>
              <a:buChar char="•"/>
            </a:pPr>
            <a:r>
              <a:rPr lang="en-US" sz="3600">
                <a:solidFill>
                  <a:srgbClr val="CCFF33"/>
                </a:solidFill>
                <a:latin typeface="Times New Roman"/>
                <a:ea typeface="Times New Roman"/>
                <a:cs typeface="Times New Roman"/>
                <a:sym typeface="Times New Roman"/>
              </a:rPr>
              <a:t>April 12th - Yuri’s Night, RNC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Shape 118" descr="m46m47_hetlage_f.jpg"/>
          <p:cNvPicPr preferRelativeResize="0"/>
          <p:nvPr/>
        </p:nvPicPr>
        <p:blipFill rotWithShape="1">
          <a:blip r:embed="rId3">
            <a:alphaModFix/>
          </a:blip>
          <a:srcRect l="3516" r="4190"/>
          <a:stretch/>
        </p:blipFill>
        <p:spPr>
          <a:xfrm>
            <a:off x="0" y="0"/>
            <a:ext cx="9144000" cy="6858000"/>
          </a:xfrm>
          <a:prstGeom prst="rect">
            <a:avLst/>
          </a:prstGeom>
          <a:noFill/>
          <a:ln>
            <a:noFill/>
          </a:ln>
        </p:spPr>
      </p:pic>
      <p:sp>
        <p:nvSpPr>
          <p:cNvPr id="119" name="Shape 119"/>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dirty="0">
                <a:solidFill>
                  <a:srgbClr val="A4C2F4"/>
                </a:solidFill>
              </a:rPr>
              <a:t>Night Sky Summary</a:t>
            </a:r>
          </a:p>
        </p:txBody>
      </p:sp>
      <p:sp>
        <p:nvSpPr>
          <p:cNvPr id="120" name="Shape 120"/>
          <p:cNvSpPr txBox="1">
            <a:spLocks noGrp="1"/>
          </p:cNvSpPr>
          <p:nvPr>
            <p:ph type="body" idx="2"/>
          </p:nvPr>
        </p:nvSpPr>
        <p:spPr>
          <a:xfrm>
            <a:off x="629475" y="1417650"/>
            <a:ext cx="8057400" cy="4708800"/>
          </a:xfrm>
          <a:prstGeom prst="rect">
            <a:avLst/>
          </a:prstGeom>
        </p:spPr>
        <p:txBody>
          <a:bodyPr lIns="91425" tIns="91425" rIns="91425" bIns="91425" anchor="t" anchorCtr="0">
            <a:noAutofit/>
          </a:bodyPr>
          <a:lstStyle/>
          <a:p>
            <a:pPr marL="0" lvl="0" indent="0" rtl="0">
              <a:spcBef>
                <a:spcPts val="0"/>
              </a:spcBef>
              <a:buNone/>
            </a:pPr>
            <a:r>
              <a:rPr lang="en-US" sz="2100" b="1" u="sng" dirty="0"/>
              <a:t>Sun</a:t>
            </a:r>
            <a:r>
              <a:rPr lang="en-US" sz="2100" dirty="0"/>
              <a:t> is at Spring equinox at 6:28am on March 20th. </a:t>
            </a:r>
          </a:p>
          <a:p>
            <a:pPr marL="0" lvl="0" indent="0" rtl="0">
              <a:spcBef>
                <a:spcPts val="0"/>
              </a:spcBef>
              <a:buNone/>
            </a:pPr>
            <a:endParaRPr sz="1000" dirty="0"/>
          </a:p>
          <a:p>
            <a:pPr marL="0" lvl="0" indent="0" rtl="0">
              <a:spcBef>
                <a:spcPts val="0"/>
              </a:spcBef>
              <a:buNone/>
            </a:pPr>
            <a:r>
              <a:rPr lang="en-US" sz="2100" b="1" u="sng" dirty="0"/>
              <a:t>Moon</a:t>
            </a:r>
            <a:r>
              <a:rPr lang="en-US" sz="2100" b="1" dirty="0"/>
              <a:t>:</a:t>
            </a:r>
            <a:r>
              <a:rPr lang="en-US" sz="2100" dirty="0"/>
              <a:t> |◐ Mar 20|⚫ Mar 28|◑ Apr 3|⚪Apr 11| </a:t>
            </a:r>
            <a:br>
              <a:rPr lang="en-US" sz="2100" dirty="0"/>
            </a:br>
            <a:r>
              <a:rPr lang="en-US" sz="2100" dirty="0"/>
              <a:t>Best earthshine view is around Mar 31. </a:t>
            </a:r>
          </a:p>
          <a:p>
            <a:pPr marL="0" lvl="0" indent="0" rtl="0">
              <a:spcBef>
                <a:spcPts val="0"/>
              </a:spcBef>
              <a:buNone/>
            </a:pPr>
            <a:endParaRPr sz="1000" dirty="0"/>
          </a:p>
          <a:p>
            <a:pPr marL="0" lvl="0" indent="0" rtl="0">
              <a:spcBef>
                <a:spcPts val="0"/>
              </a:spcBef>
              <a:buNone/>
            </a:pPr>
            <a:r>
              <a:rPr lang="en-US" sz="2100" dirty="0"/>
              <a:t>Planets: </a:t>
            </a:r>
            <a:r>
              <a:rPr lang="en-US" sz="2100" b="1" u="sng" dirty="0"/>
              <a:t>Venus</a:t>
            </a:r>
            <a:r>
              <a:rPr lang="en-US" sz="2100" dirty="0"/>
              <a:t> is just ending an evening apparition and becomes a morning object March 25th. Look for it to brighten during the next month and rise earlier each morning. It appears as a waxing crescent, decreasing in apparent size. Find </a:t>
            </a:r>
            <a:r>
              <a:rPr lang="en-US" sz="2100" b="1" u="sng" dirty="0"/>
              <a:t>Mars</a:t>
            </a:r>
            <a:r>
              <a:rPr lang="en-US" sz="2100" dirty="0"/>
              <a:t> continuing to hang on in the western sky after sunset. </a:t>
            </a:r>
            <a:r>
              <a:rPr lang="en-US" sz="2100" b="1" u="sng" dirty="0"/>
              <a:t>Jupiter</a:t>
            </a:r>
            <a:r>
              <a:rPr lang="en-US" sz="2100" dirty="0"/>
              <a:t> reaches opposition on April 7th, quickly becoming more favorably placed for evening viewing. </a:t>
            </a:r>
            <a:r>
              <a:rPr lang="en-US" sz="2100" b="1" u="sng" dirty="0"/>
              <a:t>Saturn</a:t>
            </a:r>
            <a:r>
              <a:rPr lang="en-US" sz="2100" dirty="0"/>
              <a:t> is a morning object rising shortly after dawn, headed toward opposition in June.</a:t>
            </a:r>
          </a:p>
          <a:p>
            <a:pPr marL="0" lvl="0" indent="0" rtl="0">
              <a:spcBef>
                <a:spcPts val="0"/>
              </a:spcBef>
              <a:buNone/>
            </a:pPr>
            <a:endParaRPr sz="1000" dirty="0"/>
          </a:p>
          <a:p>
            <a:pPr marL="0" lvl="0" indent="0" rtl="0">
              <a:spcBef>
                <a:spcPts val="0"/>
              </a:spcBef>
              <a:buNone/>
            </a:pPr>
            <a:r>
              <a:rPr lang="en-US" sz="2100" dirty="0"/>
              <a:t>Constellations: Cancer, Leo, and </a:t>
            </a:r>
            <a:r>
              <a:rPr lang="en-US" sz="2100" dirty="0" err="1"/>
              <a:t>Ursa</a:t>
            </a:r>
            <a:r>
              <a:rPr lang="en-US" sz="2100" dirty="0"/>
              <a:t> Major are near the zenith at sunset.</a:t>
            </a:r>
          </a:p>
        </p:txBody>
      </p:sp>
      <p:sp>
        <p:nvSpPr>
          <p:cNvPr id="121" name="Shape 12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Shape 127" descr="m46m47_hetlage_f.jpg"/>
          <p:cNvPicPr preferRelativeResize="0"/>
          <p:nvPr/>
        </p:nvPicPr>
        <p:blipFill rotWithShape="1">
          <a:blip r:embed="rId3">
            <a:alphaModFix/>
          </a:blip>
          <a:srcRect l="3516" r="4190"/>
          <a:stretch/>
        </p:blipFill>
        <p:spPr>
          <a:xfrm>
            <a:off x="0" y="0"/>
            <a:ext cx="9144000" cy="6858000"/>
          </a:xfrm>
          <a:prstGeom prst="rect">
            <a:avLst/>
          </a:prstGeom>
          <a:noFill/>
          <a:ln>
            <a:noFill/>
          </a:ln>
        </p:spPr>
      </p:pic>
      <p:sp>
        <p:nvSpPr>
          <p:cNvPr id="128" name="Shape 12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dirty="0">
                <a:solidFill>
                  <a:srgbClr val="A4C2F4"/>
                </a:solidFill>
              </a:rPr>
              <a:t>Observing Challenge</a:t>
            </a:r>
          </a:p>
        </p:txBody>
      </p:sp>
      <p:sp>
        <p:nvSpPr>
          <p:cNvPr id="129" name="Shape 129"/>
          <p:cNvSpPr txBox="1">
            <a:spLocks noGrp="1"/>
          </p:cNvSpPr>
          <p:nvPr>
            <p:ph type="body" idx="2"/>
          </p:nvPr>
        </p:nvSpPr>
        <p:spPr>
          <a:xfrm>
            <a:off x="543300" y="1265250"/>
            <a:ext cx="8057400" cy="4708800"/>
          </a:xfrm>
          <a:prstGeom prst="rect">
            <a:avLst/>
          </a:prstGeom>
        </p:spPr>
        <p:txBody>
          <a:bodyPr lIns="91425" tIns="91425" rIns="91425" bIns="91425" anchor="t" anchorCtr="0">
            <a:noAutofit/>
          </a:bodyPr>
          <a:lstStyle/>
          <a:p>
            <a:pPr marL="0" lvl="0" indent="0" algn="ctr" rtl="0">
              <a:spcBef>
                <a:spcPts val="0"/>
              </a:spcBef>
              <a:buNone/>
            </a:pPr>
            <a:r>
              <a:rPr lang="en-US" sz="3000" dirty="0">
                <a:solidFill>
                  <a:srgbClr val="FFFF00"/>
                </a:solidFill>
              </a:rPr>
              <a:t>Bi-daily Observations of Venus</a:t>
            </a:r>
          </a:p>
          <a:p>
            <a:pPr marL="0" lvl="0" indent="0" algn="ctr" rtl="0">
              <a:spcBef>
                <a:spcPts val="0"/>
              </a:spcBef>
              <a:buNone/>
            </a:pPr>
            <a:endParaRPr sz="1000" dirty="0">
              <a:solidFill>
                <a:srgbClr val="FFFF00"/>
              </a:solidFill>
            </a:endParaRPr>
          </a:p>
          <a:p>
            <a:pPr marL="0" lvl="0" indent="0" rtl="0">
              <a:spcBef>
                <a:spcPts val="0"/>
              </a:spcBef>
              <a:buNone/>
            </a:pPr>
            <a:r>
              <a:rPr lang="en-US" sz="2400" dirty="0"/>
              <a:t>Venus reaches inferior conjunction on March 25</a:t>
            </a:r>
            <a:r>
              <a:rPr lang="en-US" sz="2400" baseline="30000" dirty="0"/>
              <a:t>th</a:t>
            </a:r>
            <a:r>
              <a:rPr lang="en-US" sz="2400" dirty="0"/>
              <a:t> as it ends its present evening apparition, and passes into the morning sky. On this particular conjunction, Venus will be near its maximum ecliptic latitude, meaning that it will be about 8-degrees north of the sun. In this configuration, bi-daily, or morning and evening of the same day, observations of Venus are possible within a few days of the conjunction. Look for it about 30 minutes before or after sunset.</a:t>
            </a:r>
          </a:p>
          <a:p>
            <a:pPr marL="0" lvl="0" indent="0" rtl="0">
              <a:spcBef>
                <a:spcPts val="0"/>
              </a:spcBef>
              <a:buNone/>
            </a:pPr>
            <a:endParaRPr sz="1000" dirty="0"/>
          </a:p>
          <a:p>
            <a:pPr marL="0" lvl="0" indent="0" rtl="0">
              <a:spcBef>
                <a:spcPts val="0"/>
              </a:spcBef>
              <a:buNone/>
            </a:pPr>
            <a:r>
              <a:rPr lang="en-US" sz="2400" dirty="0"/>
              <a:t>Look for reminders that this opportunity is coming, get out and observe, and look for a call for your observations just prior to the April meeting.</a:t>
            </a:r>
          </a:p>
          <a:p>
            <a:pPr marL="0" lvl="0" indent="0" rtl="0">
              <a:spcBef>
                <a:spcPts val="0"/>
              </a:spcBef>
              <a:buNone/>
            </a:pPr>
            <a:endParaRPr sz="2400" dirty="0"/>
          </a:p>
          <a:p>
            <a:pPr marL="0" lvl="0" indent="0" rtl="0">
              <a:spcBef>
                <a:spcPts val="0"/>
              </a:spcBef>
              <a:buNone/>
            </a:pPr>
            <a:endParaRPr sz="2400" dirty="0"/>
          </a:p>
        </p:txBody>
      </p:sp>
      <p:sp>
        <p:nvSpPr>
          <p:cNvPr id="130" name="Shape 130"/>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494270" y="444500"/>
            <a:ext cx="8229600" cy="56896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FFFF00"/>
              </a:buClr>
              <a:buSzPct val="25000"/>
              <a:buFont typeface="Arial"/>
              <a:buNone/>
            </a:pPr>
            <a:endParaRPr>
              <a:solidFill>
                <a:srgbClr val="00FF00"/>
              </a:solidFill>
            </a:endParaRPr>
          </a:p>
          <a:p>
            <a:pPr marL="0" marR="0" lvl="0" indent="0" algn="ctr" rtl="0">
              <a:spcBef>
                <a:spcPts val="0"/>
              </a:spcBef>
              <a:spcAft>
                <a:spcPts val="0"/>
              </a:spcAft>
              <a:buClr>
                <a:srgbClr val="FFFF00"/>
              </a:buClr>
              <a:buSzPct val="25000"/>
              <a:buFont typeface="Arial"/>
              <a:buNone/>
            </a:pPr>
            <a:endParaRPr>
              <a:solidFill>
                <a:srgbClr val="00FF00"/>
              </a:solidFill>
            </a:endParaRPr>
          </a:p>
          <a:p>
            <a:pPr marL="0" marR="0" lvl="0" indent="0" algn="ctr" rtl="0">
              <a:spcBef>
                <a:spcPts val="1200"/>
              </a:spcBef>
              <a:spcAft>
                <a:spcPts val="0"/>
              </a:spcAft>
              <a:buClr>
                <a:srgbClr val="FFFF00"/>
              </a:buClr>
              <a:buSzPct val="25000"/>
              <a:buFont typeface="Arial"/>
              <a:buNone/>
            </a:pPr>
            <a:r>
              <a:rPr lang="en-US" sz="3000">
                <a:latin typeface="Arial"/>
                <a:ea typeface="Arial"/>
                <a:cs typeface="Arial"/>
                <a:sym typeface="Arial"/>
              </a:rPr>
              <a:t>Education, Public Outreach and Research at a Small Observatory</a:t>
            </a:r>
          </a:p>
          <a:p>
            <a:pPr marL="0" marR="0" lvl="0" indent="0" algn="ctr" rtl="0">
              <a:spcBef>
                <a:spcPts val="1200"/>
              </a:spcBef>
              <a:spcAft>
                <a:spcPts val="0"/>
              </a:spcAft>
              <a:buClr>
                <a:srgbClr val="FFFF00"/>
              </a:buClr>
              <a:buSzPct val="25000"/>
              <a:buFont typeface="Arial"/>
              <a:buNone/>
            </a:pPr>
            <a:endParaRPr sz="1800"/>
          </a:p>
          <a:p>
            <a:pPr marL="0" marR="0" lvl="0" indent="0" algn="ctr" rtl="0">
              <a:spcBef>
                <a:spcPts val="1200"/>
              </a:spcBef>
              <a:buClr>
                <a:srgbClr val="FFFF00"/>
              </a:buClr>
              <a:buSzPct val="25000"/>
              <a:buFont typeface="Arial"/>
              <a:buNone/>
            </a:pPr>
            <a:r>
              <a:rPr lang="en-US" sz="3600">
                <a:solidFill>
                  <a:srgbClr val="FFFFFF"/>
                </a:solidFill>
              </a:rPr>
              <a:t>Elizabeth Warner</a:t>
            </a:r>
          </a:p>
          <a:p>
            <a:pPr marL="0" marR="0" lvl="0" indent="0" algn="ctr" rtl="0">
              <a:spcBef>
                <a:spcPts val="1200"/>
              </a:spcBef>
              <a:buClr>
                <a:srgbClr val="FFFF00"/>
              </a:buClr>
              <a:buSzPct val="25000"/>
              <a:buFont typeface="Arial"/>
              <a:buNone/>
            </a:pPr>
            <a:r>
              <a:rPr lang="en-US" sz="3000"/>
              <a:t>Director, UMD Observatory</a:t>
            </a:r>
          </a:p>
        </p:txBody>
      </p:sp>
      <p:sp>
        <p:nvSpPr>
          <p:cNvPr id="145" name="Shape 145"/>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4231</TotalTime>
  <Words>1300</Words>
  <Application>Microsoft Office PowerPoint</Application>
  <PresentationFormat>On-screen Show (4:3)</PresentationFormat>
  <Paragraphs>180</Paragraphs>
  <Slides>29</Slides>
  <Notes>26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Times New Roman</vt:lpstr>
      <vt:lpstr>Arial Black</vt:lpstr>
      <vt:lpstr>Calibri</vt:lpstr>
      <vt:lpstr>Office Theme</vt:lpstr>
      <vt:lpstr>PowerPoint Presentation</vt:lpstr>
      <vt:lpstr>PowerPoint Presentation</vt:lpstr>
      <vt:lpstr>PowerPoint Presentation</vt:lpstr>
      <vt:lpstr>HAL Library Online</vt:lpstr>
      <vt:lpstr>PowerPoint Presentation</vt:lpstr>
      <vt:lpstr>PowerPoint Presentation</vt:lpstr>
      <vt:lpstr>Night Sky Summary</vt:lpstr>
      <vt:lpstr>Observing Challenge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Trapezium in M42 Mike Krauss (mostly) and Jim Johnson HALO/Watson Telescope with QHY5III290C  February 26, 2017</vt:lpstr>
      <vt:lpstr>HAL Star Party Etiquette</vt:lpstr>
      <vt:lpstr>PowerPoint Presentation</vt:lpstr>
      <vt:lpstr>Consider the type of star party...</vt:lpstr>
      <vt:lpstr>Once you arrive...</vt:lpstr>
      <vt:lpstr>Once it gets dark...</vt:lpstr>
      <vt:lpstr>When it is time to leave...</vt:lpstr>
      <vt:lpstr>Most importantly...</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Johnson</dc:creator>
  <cp:lastModifiedBy>Charles Rimpo</cp:lastModifiedBy>
  <cp:revision>18</cp:revision>
  <dcterms:modified xsi:type="dcterms:W3CDTF">2017-03-17T13:57:16Z</dcterms:modified>
</cp:coreProperties>
</file>